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notesMasterIdLst>
    <p:notesMasterId r:id="rId38"/>
  </p:notesMasterIdLst>
  <p:sldIdLst>
    <p:sldId id="257" r:id="rId2"/>
    <p:sldId id="350" r:id="rId3"/>
    <p:sldId id="384" r:id="rId4"/>
    <p:sldId id="343" r:id="rId5"/>
    <p:sldId id="344" r:id="rId6"/>
    <p:sldId id="365" r:id="rId7"/>
    <p:sldId id="374" r:id="rId8"/>
    <p:sldId id="375" r:id="rId9"/>
    <p:sldId id="366" r:id="rId10"/>
    <p:sldId id="367" r:id="rId11"/>
    <p:sldId id="348" r:id="rId12"/>
    <p:sldId id="368" r:id="rId13"/>
    <p:sldId id="369" r:id="rId14"/>
    <p:sldId id="370" r:id="rId15"/>
    <p:sldId id="352" r:id="rId16"/>
    <p:sldId id="373" r:id="rId17"/>
    <p:sldId id="372" r:id="rId18"/>
    <p:sldId id="351" r:id="rId19"/>
    <p:sldId id="259" r:id="rId20"/>
    <p:sldId id="354" r:id="rId21"/>
    <p:sldId id="260" r:id="rId22"/>
    <p:sldId id="261" r:id="rId23"/>
    <p:sldId id="355" r:id="rId24"/>
    <p:sldId id="356" r:id="rId25"/>
    <p:sldId id="357" r:id="rId26"/>
    <p:sldId id="358" r:id="rId27"/>
    <p:sldId id="376" r:id="rId28"/>
    <p:sldId id="377" r:id="rId29"/>
    <p:sldId id="378" r:id="rId30"/>
    <p:sldId id="379" r:id="rId31"/>
    <p:sldId id="380" r:id="rId32"/>
    <p:sldId id="381" r:id="rId33"/>
    <p:sldId id="383" r:id="rId34"/>
    <p:sldId id="371" r:id="rId35"/>
    <p:sldId id="364" r:id="rId36"/>
    <p:sldId id="382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20" autoAdjust="0"/>
    <p:restoredTop sz="92069" autoAdjust="0"/>
  </p:normalViewPr>
  <p:slideViewPr>
    <p:cSldViewPr snapToGrid="0" showGuides="1">
      <p:cViewPr varScale="1">
        <p:scale>
          <a:sx n="94" d="100"/>
          <a:sy n="94" d="100"/>
        </p:scale>
        <p:origin x="510" y="6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D3255D-BEE3-4E3F-A5E7-8F1F0823EA90}" type="doc">
      <dgm:prSet loTypeId="urn:microsoft.com/office/officeart/2005/8/layout/hList6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ru-RU"/>
        </a:p>
      </dgm:t>
    </dgm:pt>
    <dgm:pt modelId="{17F6DEAB-4D91-4CFD-8EA3-31D46C39563B}">
      <dgm:prSet phldrT="[Текст]"/>
      <dgm:spPr/>
      <dgm:t>
        <a:bodyPr/>
        <a:lstStyle/>
        <a:p>
          <a:r>
            <a:rPr lang="ru-RU" dirty="0" smtClean="0"/>
            <a:t>Микроэкономика</a:t>
          </a:r>
          <a:endParaRPr lang="ru-RU" dirty="0"/>
        </a:p>
      </dgm:t>
    </dgm:pt>
    <dgm:pt modelId="{4D9AC93C-8E0B-40B3-BA01-8DAF16BB74D2}" type="parTrans" cxnId="{585DBB71-3468-4BD1-974E-81CE1FCEAD4B}">
      <dgm:prSet/>
      <dgm:spPr/>
      <dgm:t>
        <a:bodyPr/>
        <a:lstStyle/>
        <a:p>
          <a:endParaRPr lang="ru-RU"/>
        </a:p>
      </dgm:t>
    </dgm:pt>
    <dgm:pt modelId="{7097DE8D-D11A-497D-945F-DC6AAA687EE3}" type="sibTrans" cxnId="{585DBB71-3468-4BD1-974E-81CE1FCEAD4B}">
      <dgm:prSet/>
      <dgm:spPr/>
      <dgm:t>
        <a:bodyPr/>
        <a:lstStyle/>
        <a:p>
          <a:endParaRPr lang="ru-RU"/>
        </a:p>
      </dgm:t>
    </dgm:pt>
    <dgm:pt modelId="{1B76D418-3C93-4C19-8044-346895A6F4EE}">
      <dgm:prSet phldrT="[Текст]"/>
      <dgm:spPr/>
      <dgm:t>
        <a:bodyPr/>
        <a:lstStyle/>
        <a:p>
          <a:r>
            <a:rPr lang="ru-RU" dirty="0" smtClean="0"/>
            <a:t>изучает деятельность отдельных самостоятельных экономических субъектов (фирм, домохозяйств) и принятие ими экономических решений</a:t>
          </a:r>
          <a:r>
            <a:rPr lang="en-US" dirty="0" smtClean="0"/>
            <a:t>; </a:t>
          </a:r>
          <a:r>
            <a:rPr lang="ru-RU" dirty="0" smtClean="0"/>
            <a:t>функционирование отдельных рынков</a:t>
          </a:r>
          <a:r>
            <a:rPr lang="en-US" dirty="0" smtClean="0"/>
            <a:t>; </a:t>
          </a:r>
          <a:r>
            <a:rPr lang="ru-RU" dirty="0" smtClean="0"/>
            <a:t>механизм установления цен на конкретные товары и услуг</a:t>
          </a:r>
          <a:r>
            <a:rPr lang="en-US" dirty="0" smtClean="0"/>
            <a:t>; </a:t>
          </a:r>
          <a:r>
            <a:rPr lang="ru-RU" dirty="0" smtClean="0"/>
            <a:t>формирование общего экономического равновесия с микроэкономических позиций</a:t>
          </a:r>
          <a:endParaRPr lang="ru-RU" dirty="0"/>
        </a:p>
      </dgm:t>
    </dgm:pt>
    <dgm:pt modelId="{DBD2D987-A737-4378-9903-530F41BE2EA3}" type="parTrans" cxnId="{A8271303-A5A8-4D16-A2B1-82DE48C03CEC}">
      <dgm:prSet/>
      <dgm:spPr/>
      <dgm:t>
        <a:bodyPr/>
        <a:lstStyle/>
        <a:p>
          <a:endParaRPr lang="ru-RU"/>
        </a:p>
      </dgm:t>
    </dgm:pt>
    <dgm:pt modelId="{4B7562CD-C5A2-486F-BFD7-1F3A7EEF07EC}" type="sibTrans" cxnId="{A8271303-A5A8-4D16-A2B1-82DE48C03CEC}">
      <dgm:prSet/>
      <dgm:spPr/>
      <dgm:t>
        <a:bodyPr/>
        <a:lstStyle/>
        <a:p>
          <a:endParaRPr lang="ru-RU"/>
        </a:p>
      </dgm:t>
    </dgm:pt>
    <dgm:pt modelId="{3CAD749D-E2F8-4EBA-840D-F3434A2FA8AA}">
      <dgm:prSet phldrT="[Текст]"/>
      <dgm:spPr/>
      <dgm:t>
        <a:bodyPr/>
        <a:lstStyle/>
        <a:p>
          <a:r>
            <a:rPr lang="ru-RU" dirty="0" smtClean="0"/>
            <a:t>Макроэкономика</a:t>
          </a:r>
          <a:endParaRPr lang="ru-RU" dirty="0"/>
        </a:p>
      </dgm:t>
    </dgm:pt>
    <dgm:pt modelId="{8188679F-B94F-4054-A8C2-2FE440AD6635}" type="parTrans" cxnId="{981E5F6D-5FED-4175-8607-A453972236D1}">
      <dgm:prSet/>
      <dgm:spPr/>
      <dgm:t>
        <a:bodyPr/>
        <a:lstStyle/>
        <a:p>
          <a:endParaRPr lang="ru-RU"/>
        </a:p>
      </dgm:t>
    </dgm:pt>
    <dgm:pt modelId="{EDD7F653-C28C-4C45-8FDD-0F0174A74067}" type="sibTrans" cxnId="{981E5F6D-5FED-4175-8607-A453972236D1}">
      <dgm:prSet/>
      <dgm:spPr/>
      <dgm:t>
        <a:bodyPr/>
        <a:lstStyle/>
        <a:p>
          <a:endParaRPr lang="ru-RU"/>
        </a:p>
      </dgm:t>
    </dgm:pt>
    <dgm:pt modelId="{810F6372-02F0-496C-9EEB-798975CD49D4}">
      <dgm:prSet phldrT="[Текст]"/>
      <dgm:spPr/>
      <dgm:t>
        <a:bodyPr/>
        <a:lstStyle/>
        <a:p>
          <a:r>
            <a:rPr lang="ru-RU" dirty="0" smtClean="0"/>
            <a:t>изучает функционирование экономики страны в целом, агрегированное поведение экономических субъектов с точки зрения обеспечения устойчивого экономического роста, полной занятости ресурсов, минимизации уровня инфляции, государственное регулирование экономики</a:t>
          </a:r>
          <a:endParaRPr lang="ru-RU" dirty="0"/>
        </a:p>
      </dgm:t>
    </dgm:pt>
    <dgm:pt modelId="{8FD2A47F-8C7D-4E63-8F25-582589175694}" type="parTrans" cxnId="{B6E3E850-1DAE-49C5-A232-3C94DA3F3F90}">
      <dgm:prSet/>
      <dgm:spPr/>
      <dgm:t>
        <a:bodyPr/>
        <a:lstStyle/>
        <a:p>
          <a:endParaRPr lang="ru-RU"/>
        </a:p>
      </dgm:t>
    </dgm:pt>
    <dgm:pt modelId="{46AC1D56-C3B5-4D6D-8D23-FA6110AFDA26}" type="sibTrans" cxnId="{B6E3E850-1DAE-49C5-A232-3C94DA3F3F90}">
      <dgm:prSet/>
      <dgm:spPr/>
      <dgm:t>
        <a:bodyPr/>
        <a:lstStyle/>
        <a:p>
          <a:endParaRPr lang="ru-RU"/>
        </a:p>
      </dgm:t>
    </dgm:pt>
    <dgm:pt modelId="{ADA43AF3-2B5E-41B6-98DE-8B10820DA729}">
      <dgm:prSet phldrT="[Текст]"/>
      <dgm:spPr/>
      <dgm:t>
        <a:bodyPr/>
        <a:lstStyle/>
        <a:p>
          <a:r>
            <a:rPr lang="ru-RU" dirty="0" err="1" smtClean="0"/>
            <a:t>Мезоэкономика</a:t>
          </a:r>
          <a:endParaRPr lang="ru-RU" dirty="0"/>
        </a:p>
      </dgm:t>
    </dgm:pt>
    <dgm:pt modelId="{516FF133-7714-4E50-9882-E0FC157895D3}" type="parTrans" cxnId="{88A17885-5C34-4270-BA0E-62CD0547792C}">
      <dgm:prSet/>
      <dgm:spPr/>
      <dgm:t>
        <a:bodyPr/>
        <a:lstStyle/>
        <a:p>
          <a:endParaRPr lang="ru-RU"/>
        </a:p>
      </dgm:t>
    </dgm:pt>
    <dgm:pt modelId="{8C3D0A3B-16EF-4027-8B43-75A5EA845788}" type="sibTrans" cxnId="{88A17885-5C34-4270-BA0E-62CD0547792C}">
      <dgm:prSet/>
      <dgm:spPr/>
      <dgm:t>
        <a:bodyPr/>
        <a:lstStyle/>
        <a:p>
          <a:endParaRPr lang="ru-RU"/>
        </a:p>
      </dgm:t>
    </dgm:pt>
    <dgm:pt modelId="{58F4A8E1-108F-4711-81F6-2FEAC2DA7127}">
      <dgm:prSet phldrT="[Текст]"/>
      <dgm:spPr/>
      <dgm:t>
        <a:bodyPr/>
        <a:lstStyle/>
        <a:p>
          <a:r>
            <a:rPr lang="ru-RU" dirty="0" smtClean="0"/>
            <a:t>изучает процессы, происходящие в отдельных отраслях, отраслевых комплексах народного хозяйства (агропромышленном, топливно-энергетическом, металлургическом, машиностроительном, оборонно-промышленном и т.д.) и их крупных корпоративных сетях</a:t>
          </a:r>
          <a:endParaRPr lang="ru-RU" dirty="0"/>
        </a:p>
      </dgm:t>
    </dgm:pt>
    <dgm:pt modelId="{C8D507B4-A5B9-4D74-94B0-79600071BB24}" type="parTrans" cxnId="{E1227AD6-1C8D-40AE-B1B2-D31E33944F2F}">
      <dgm:prSet/>
      <dgm:spPr/>
      <dgm:t>
        <a:bodyPr/>
        <a:lstStyle/>
        <a:p>
          <a:endParaRPr lang="ru-RU"/>
        </a:p>
      </dgm:t>
    </dgm:pt>
    <dgm:pt modelId="{D5277B4A-1D13-4C16-AED5-13490CDCC9D8}" type="sibTrans" cxnId="{E1227AD6-1C8D-40AE-B1B2-D31E33944F2F}">
      <dgm:prSet/>
      <dgm:spPr/>
      <dgm:t>
        <a:bodyPr/>
        <a:lstStyle/>
        <a:p>
          <a:endParaRPr lang="ru-RU"/>
        </a:p>
      </dgm:t>
    </dgm:pt>
    <dgm:pt modelId="{0DB2E8D7-2C66-4E0D-A339-5AC2EA38B12F}">
      <dgm:prSet phldrT="[Текст]"/>
      <dgm:spPr/>
      <dgm:t>
        <a:bodyPr/>
        <a:lstStyle/>
        <a:p>
          <a:r>
            <a:rPr lang="ru-RU" dirty="0" err="1" smtClean="0"/>
            <a:t>Мегаэкономика</a:t>
          </a:r>
          <a:endParaRPr lang="ru-RU" dirty="0"/>
        </a:p>
      </dgm:t>
    </dgm:pt>
    <dgm:pt modelId="{1C9DF77C-992E-4F5F-83D0-B087AA7BAFE5}" type="parTrans" cxnId="{5336F54D-0854-49FC-B57B-F1BCDF133ACA}">
      <dgm:prSet/>
      <dgm:spPr/>
      <dgm:t>
        <a:bodyPr/>
        <a:lstStyle/>
        <a:p>
          <a:endParaRPr lang="ru-RU"/>
        </a:p>
      </dgm:t>
    </dgm:pt>
    <dgm:pt modelId="{581E51A0-FDE9-4EC4-BA1D-0803FA47175B}" type="sibTrans" cxnId="{5336F54D-0854-49FC-B57B-F1BCDF133ACA}">
      <dgm:prSet/>
      <dgm:spPr/>
      <dgm:t>
        <a:bodyPr/>
        <a:lstStyle/>
        <a:p>
          <a:endParaRPr lang="ru-RU"/>
        </a:p>
      </dgm:t>
    </dgm:pt>
    <dgm:pt modelId="{C33F677C-F0A4-43D6-A344-024D522B1436}">
      <dgm:prSet phldrT="[Текст]"/>
      <dgm:spPr/>
      <dgm:t>
        <a:bodyPr/>
        <a:lstStyle/>
        <a:p>
          <a:r>
            <a:rPr lang="ru-RU" dirty="0" smtClean="0"/>
            <a:t>изучает процессы, происходящие в мировом «экономическом пространстве». Это экономическое пространство, называемое также мировым хозяйством или глобальной экономикой, состоит из национальных экономик отдельных стран и </a:t>
          </a:r>
          <a:r>
            <a:rPr lang="ru-RU" dirty="0" err="1" smtClean="0"/>
            <a:t>межстрановых</a:t>
          </a:r>
          <a:r>
            <a:rPr lang="ru-RU" dirty="0" smtClean="0"/>
            <a:t> объединений, таких, например, как Европейский союз, Всемирная торговая организация и др.</a:t>
          </a:r>
          <a:endParaRPr lang="ru-RU" dirty="0"/>
        </a:p>
      </dgm:t>
    </dgm:pt>
    <dgm:pt modelId="{C254D502-34EC-49B0-8722-109D53FFDAD4}" type="parTrans" cxnId="{E8B1DB71-9720-431B-8530-AB23D06AE665}">
      <dgm:prSet/>
      <dgm:spPr/>
      <dgm:t>
        <a:bodyPr/>
        <a:lstStyle/>
        <a:p>
          <a:endParaRPr lang="ru-RU"/>
        </a:p>
      </dgm:t>
    </dgm:pt>
    <dgm:pt modelId="{BE89B4B7-2B84-42B4-87CE-6B64E41A67AE}" type="sibTrans" cxnId="{E8B1DB71-9720-431B-8530-AB23D06AE665}">
      <dgm:prSet/>
      <dgm:spPr/>
      <dgm:t>
        <a:bodyPr/>
        <a:lstStyle/>
        <a:p>
          <a:endParaRPr lang="ru-RU"/>
        </a:p>
      </dgm:t>
    </dgm:pt>
    <dgm:pt modelId="{DB628BC7-89F5-4435-A742-2D2D99266B4E}" type="pres">
      <dgm:prSet presAssocID="{7AD3255D-BEE3-4E3F-A5E7-8F1F0823EA9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466DC19C-F072-48E8-962E-D627DC4AAFFD}" type="pres">
      <dgm:prSet presAssocID="{17F6DEAB-4D91-4CFD-8EA3-31D46C39563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C06D60F-9CB8-48CB-9430-EE7F5809E5BD}" type="pres">
      <dgm:prSet presAssocID="{7097DE8D-D11A-497D-945F-DC6AAA687EE3}" presName="sibTrans" presStyleCnt="0"/>
      <dgm:spPr/>
    </dgm:pt>
    <dgm:pt modelId="{D5BDC8D0-28FC-4BDE-89E9-D622EDE972F7}" type="pres">
      <dgm:prSet presAssocID="{ADA43AF3-2B5E-41B6-98DE-8B10820DA72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28A662F-812B-4698-84A9-64E475F382D6}" type="pres">
      <dgm:prSet presAssocID="{8C3D0A3B-16EF-4027-8B43-75A5EA845788}" presName="sibTrans" presStyleCnt="0"/>
      <dgm:spPr/>
    </dgm:pt>
    <dgm:pt modelId="{F75D18E4-20EF-4A66-B418-CA61902B6F98}" type="pres">
      <dgm:prSet presAssocID="{3CAD749D-E2F8-4EBA-840D-F3434A2FA8A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8F59421-5B01-49B2-A771-4C9F4BFB5DCD}" type="pres">
      <dgm:prSet presAssocID="{EDD7F653-C28C-4C45-8FDD-0F0174A74067}" presName="sibTrans" presStyleCnt="0"/>
      <dgm:spPr/>
    </dgm:pt>
    <dgm:pt modelId="{0F0A877F-D26C-46F6-A5A2-1BE971AF1DF6}" type="pres">
      <dgm:prSet presAssocID="{0DB2E8D7-2C66-4E0D-A339-5AC2EA38B12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982F221-A986-4284-83CD-6EFBB2F2609A}" type="presOf" srcId="{C33F677C-F0A4-43D6-A344-024D522B1436}" destId="{0F0A877F-D26C-46F6-A5A2-1BE971AF1DF6}" srcOrd="0" destOrd="1" presId="urn:microsoft.com/office/officeart/2005/8/layout/hList6"/>
    <dgm:cxn modelId="{3A30D610-B3A6-412D-9915-2CB49F5FD5E3}" type="presOf" srcId="{1B76D418-3C93-4C19-8044-346895A6F4EE}" destId="{466DC19C-F072-48E8-962E-D627DC4AAFFD}" srcOrd="0" destOrd="1" presId="urn:microsoft.com/office/officeart/2005/8/layout/hList6"/>
    <dgm:cxn modelId="{56851DDA-5759-4FD4-BC2B-E451C698058F}" type="presOf" srcId="{ADA43AF3-2B5E-41B6-98DE-8B10820DA729}" destId="{D5BDC8D0-28FC-4BDE-89E9-D622EDE972F7}" srcOrd="0" destOrd="0" presId="urn:microsoft.com/office/officeart/2005/8/layout/hList6"/>
    <dgm:cxn modelId="{88A17885-5C34-4270-BA0E-62CD0547792C}" srcId="{7AD3255D-BEE3-4E3F-A5E7-8F1F0823EA90}" destId="{ADA43AF3-2B5E-41B6-98DE-8B10820DA729}" srcOrd="1" destOrd="0" parTransId="{516FF133-7714-4E50-9882-E0FC157895D3}" sibTransId="{8C3D0A3B-16EF-4027-8B43-75A5EA845788}"/>
    <dgm:cxn modelId="{F697F869-7357-48EB-B9A0-954A333ED25B}" type="presOf" srcId="{7AD3255D-BEE3-4E3F-A5E7-8F1F0823EA90}" destId="{DB628BC7-89F5-4435-A742-2D2D99266B4E}" srcOrd="0" destOrd="0" presId="urn:microsoft.com/office/officeart/2005/8/layout/hList6"/>
    <dgm:cxn modelId="{585DBB71-3468-4BD1-974E-81CE1FCEAD4B}" srcId="{7AD3255D-BEE3-4E3F-A5E7-8F1F0823EA90}" destId="{17F6DEAB-4D91-4CFD-8EA3-31D46C39563B}" srcOrd="0" destOrd="0" parTransId="{4D9AC93C-8E0B-40B3-BA01-8DAF16BB74D2}" sibTransId="{7097DE8D-D11A-497D-945F-DC6AAA687EE3}"/>
    <dgm:cxn modelId="{5F6FD294-7AA8-43EC-8240-07F1BC36F99B}" type="presOf" srcId="{58F4A8E1-108F-4711-81F6-2FEAC2DA7127}" destId="{D5BDC8D0-28FC-4BDE-89E9-D622EDE972F7}" srcOrd="0" destOrd="1" presId="urn:microsoft.com/office/officeart/2005/8/layout/hList6"/>
    <dgm:cxn modelId="{B6E3E850-1DAE-49C5-A232-3C94DA3F3F90}" srcId="{3CAD749D-E2F8-4EBA-840D-F3434A2FA8AA}" destId="{810F6372-02F0-496C-9EEB-798975CD49D4}" srcOrd="0" destOrd="0" parTransId="{8FD2A47F-8C7D-4E63-8F25-582589175694}" sibTransId="{46AC1D56-C3B5-4D6D-8D23-FA6110AFDA26}"/>
    <dgm:cxn modelId="{6047CD88-E8A0-4CE9-9534-A5AEFB3A783F}" type="presOf" srcId="{0DB2E8D7-2C66-4E0D-A339-5AC2EA38B12F}" destId="{0F0A877F-D26C-46F6-A5A2-1BE971AF1DF6}" srcOrd="0" destOrd="0" presId="urn:microsoft.com/office/officeart/2005/8/layout/hList6"/>
    <dgm:cxn modelId="{988DCD2F-ADAA-457B-B51C-0131B7595E9D}" type="presOf" srcId="{810F6372-02F0-496C-9EEB-798975CD49D4}" destId="{F75D18E4-20EF-4A66-B418-CA61902B6F98}" srcOrd="0" destOrd="1" presId="urn:microsoft.com/office/officeart/2005/8/layout/hList6"/>
    <dgm:cxn modelId="{A8271303-A5A8-4D16-A2B1-82DE48C03CEC}" srcId="{17F6DEAB-4D91-4CFD-8EA3-31D46C39563B}" destId="{1B76D418-3C93-4C19-8044-346895A6F4EE}" srcOrd="0" destOrd="0" parTransId="{DBD2D987-A737-4378-9903-530F41BE2EA3}" sibTransId="{4B7562CD-C5A2-486F-BFD7-1F3A7EEF07EC}"/>
    <dgm:cxn modelId="{E1227AD6-1C8D-40AE-B1B2-D31E33944F2F}" srcId="{ADA43AF3-2B5E-41B6-98DE-8B10820DA729}" destId="{58F4A8E1-108F-4711-81F6-2FEAC2DA7127}" srcOrd="0" destOrd="0" parTransId="{C8D507B4-A5B9-4D74-94B0-79600071BB24}" sibTransId="{D5277B4A-1D13-4C16-AED5-13490CDCC9D8}"/>
    <dgm:cxn modelId="{981E5F6D-5FED-4175-8607-A453972236D1}" srcId="{7AD3255D-BEE3-4E3F-A5E7-8F1F0823EA90}" destId="{3CAD749D-E2F8-4EBA-840D-F3434A2FA8AA}" srcOrd="2" destOrd="0" parTransId="{8188679F-B94F-4054-A8C2-2FE440AD6635}" sibTransId="{EDD7F653-C28C-4C45-8FDD-0F0174A74067}"/>
    <dgm:cxn modelId="{D0D144AE-9246-4E7B-8F0B-75DB7B9E763B}" type="presOf" srcId="{17F6DEAB-4D91-4CFD-8EA3-31D46C39563B}" destId="{466DC19C-F072-48E8-962E-D627DC4AAFFD}" srcOrd="0" destOrd="0" presId="urn:microsoft.com/office/officeart/2005/8/layout/hList6"/>
    <dgm:cxn modelId="{E8B1DB71-9720-431B-8530-AB23D06AE665}" srcId="{0DB2E8D7-2C66-4E0D-A339-5AC2EA38B12F}" destId="{C33F677C-F0A4-43D6-A344-024D522B1436}" srcOrd="0" destOrd="0" parTransId="{C254D502-34EC-49B0-8722-109D53FFDAD4}" sibTransId="{BE89B4B7-2B84-42B4-87CE-6B64E41A67AE}"/>
    <dgm:cxn modelId="{ADB23986-8B50-41DF-993E-29FC3019D529}" type="presOf" srcId="{3CAD749D-E2F8-4EBA-840D-F3434A2FA8AA}" destId="{F75D18E4-20EF-4A66-B418-CA61902B6F98}" srcOrd="0" destOrd="0" presId="urn:microsoft.com/office/officeart/2005/8/layout/hList6"/>
    <dgm:cxn modelId="{5336F54D-0854-49FC-B57B-F1BCDF133ACA}" srcId="{7AD3255D-BEE3-4E3F-A5E7-8F1F0823EA90}" destId="{0DB2E8D7-2C66-4E0D-A339-5AC2EA38B12F}" srcOrd="3" destOrd="0" parTransId="{1C9DF77C-992E-4F5F-83D0-B087AA7BAFE5}" sibTransId="{581E51A0-FDE9-4EC4-BA1D-0803FA47175B}"/>
    <dgm:cxn modelId="{E61D3B62-7236-4AA1-BE7B-2EFFC9AE75DB}" type="presParOf" srcId="{DB628BC7-89F5-4435-A742-2D2D99266B4E}" destId="{466DC19C-F072-48E8-962E-D627DC4AAFFD}" srcOrd="0" destOrd="0" presId="urn:microsoft.com/office/officeart/2005/8/layout/hList6"/>
    <dgm:cxn modelId="{BB64A737-A689-4CC6-BE81-F90FF5BF7A49}" type="presParOf" srcId="{DB628BC7-89F5-4435-A742-2D2D99266B4E}" destId="{8C06D60F-9CB8-48CB-9430-EE7F5809E5BD}" srcOrd="1" destOrd="0" presId="urn:microsoft.com/office/officeart/2005/8/layout/hList6"/>
    <dgm:cxn modelId="{624432E8-E527-4C98-BB75-970B6C79525E}" type="presParOf" srcId="{DB628BC7-89F5-4435-A742-2D2D99266B4E}" destId="{D5BDC8D0-28FC-4BDE-89E9-D622EDE972F7}" srcOrd="2" destOrd="0" presId="urn:microsoft.com/office/officeart/2005/8/layout/hList6"/>
    <dgm:cxn modelId="{533322C5-57D8-4984-8512-56C3AF0D57B7}" type="presParOf" srcId="{DB628BC7-89F5-4435-A742-2D2D99266B4E}" destId="{D28A662F-812B-4698-84A9-64E475F382D6}" srcOrd="3" destOrd="0" presId="urn:microsoft.com/office/officeart/2005/8/layout/hList6"/>
    <dgm:cxn modelId="{739B6410-B359-47BE-AD3C-985135DC9A75}" type="presParOf" srcId="{DB628BC7-89F5-4435-A742-2D2D99266B4E}" destId="{F75D18E4-20EF-4A66-B418-CA61902B6F98}" srcOrd="4" destOrd="0" presId="urn:microsoft.com/office/officeart/2005/8/layout/hList6"/>
    <dgm:cxn modelId="{05E0620B-6C63-4310-8570-DB7BC02DF36F}" type="presParOf" srcId="{DB628BC7-89F5-4435-A742-2D2D99266B4E}" destId="{38F59421-5B01-49B2-A771-4C9F4BFB5DCD}" srcOrd="5" destOrd="0" presId="urn:microsoft.com/office/officeart/2005/8/layout/hList6"/>
    <dgm:cxn modelId="{EA65E97D-28C6-44B3-AD0E-275A7BB2574D}" type="presParOf" srcId="{DB628BC7-89F5-4435-A742-2D2D99266B4E}" destId="{0F0A877F-D26C-46F6-A5A2-1BE971AF1DF6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D3255D-BEE3-4E3F-A5E7-8F1F0823EA90}" type="doc">
      <dgm:prSet loTypeId="urn:microsoft.com/office/officeart/2005/8/layout/hList6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ru-RU"/>
        </a:p>
      </dgm:t>
    </dgm:pt>
    <dgm:pt modelId="{17F6DEAB-4D91-4CFD-8EA3-31D46C39563B}">
      <dgm:prSet phldrT="[Текст]"/>
      <dgm:spPr/>
      <dgm:t>
        <a:bodyPr/>
        <a:lstStyle/>
        <a:p>
          <a:r>
            <a:rPr lang="ru-RU" dirty="0" smtClean="0"/>
            <a:t>Традиционная экономика</a:t>
          </a:r>
          <a:endParaRPr lang="ru-RU" dirty="0"/>
        </a:p>
      </dgm:t>
    </dgm:pt>
    <dgm:pt modelId="{4D9AC93C-8E0B-40B3-BA01-8DAF16BB74D2}" type="parTrans" cxnId="{585DBB71-3468-4BD1-974E-81CE1FCEAD4B}">
      <dgm:prSet/>
      <dgm:spPr/>
      <dgm:t>
        <a:bodyPr/>
        <a:lstStyle/>
        <a:p>
          <a:endParaRPr lang="ru-RU"/>
        </a:p>
      </dgm:t>
    </dgm:pt>
    <dgm:pt modelId="{7097DE8D-D11A-497D-945F-DC6AAA687EE3}" type="sibTrans" cxnId="{585DBB71-3468-4BD1-974E-81CE1FCEAD4B}">
      <dgm:prSet/>
      <dgm:spPr/>
      <dgm:t>
        <a:bodyPr/>
        <a:lstStyle/>
        <a:p>
          <a:endParaRPr lang="ru-RU"/>
        </a:p>
      </dgm:t>
    </dgm:pt>
    <dgm:pt modelId="{ADA43AF3-2B5E-41B6-98DE-8B10820DA729}">
      <dgm:prSet phldrT="[Текст]"/>
      <dgm:spPr/>
      <dgm:t>
        <a:bodyPr/>
        <a:lstStyle/>
        <a:p>
          <a:r>
            <a:rPr lang="ru-RU" dirty="0" smtClean="0"/>
            <a:t>Командная (плановая) экономика</a:t>
          </a:r>
          <a:endParaRPr lang="ru-RU" dirty="0"/>
        </a:p>
      </dgm:t>
    </dgm:pt>
    <dgm:pt modelId="{516FF133-7714-4E50-9882-E0FC157895D3}" type="parTrans" cxnId="{88A17885-5C34-4270-BA0E-62CD0547792C}">
      <dgm:prSet/>
      <dgm:spPr/>
      <dgm:t>
        <a:bodyPr/>
        <a:lstStyle/>
        <a:p>
          <a:endParaRPr lang="ru-RU"/>
        </a:p>
      </dgm:t>
    </dgm:pt>
    <dgm:pt modelId="{8C3D0A3B-16EF-4027-8B43-75A5EA845788}" type="sibTrans" cxnId="{88A17885-5C34-4270-BA0E-62CD0547792C}">
      <dgm:prSet/>
      <dgm:spPr/>
      <dgm:t>
        <a:bodyPr/>
        <a:lstStyle/>
        <a:p>
          <a:endParaRPr lang="ru-RU"/>
        </a:p>
      </dgm:t>
    </dgm:pt>
    <dgm:pt modelId="{58F4A8E1-108F-4711-81F6-2FEAC2DA7127}">
      <dgm:prSet phldrT="[Текст]"/>
      <dgm:spPr/>
      <dgm:t>
        <a:bodyPr/>
        <a:lstStyle/>
        <a:p>
          <a:r>
            <a:rPr lang="ru-RU" dirty="0" smtClean="0"/>
            <a:t>система, в которой почти все экономические ресурсы находятся в собственности государства, а руководство экономикой происходит через государственный план. Примеры стран с командно-административной экономикой: Куба, Вьетнам, Северная Корея, СССР. </a:t>
          </a:r>
          <a:endParaRPr lang="ru-RU" dirty="0"/>
        </a:p>
      </dgm:t>
    </dgm:pt>
    <dgm:pt modelId="{C8D507B4-A5B9-4D74-94B0-79600071BB24}" type="parTrans" cxnId="{E1227AD6-1C8D-40AE-B1B2-D31E33944F2F}">
      <dgm:prSet/>
      <dgm:spPr/>
      <dgm:t>
        <a:bodyPr/>
        <a:lstStyle/>
        <a:p>
          <a:endParaRPr lang="ru-RU"/>
        </a:p>
      </dgm:t>
    </dgm:pt>
    <dgm:pt modelId="{D5277B4A-1D13-4C16-AED5-13490CDCC9D8}" type="sibTrans" cxnId="{E1227AD6-1C8D-40AE-B1B2-D31E33944F2F}">
      <dgm:prSet/>
      <dgm:spPr/>
      <dgm:t>
        <a:bodyPr/>
        <a:lstStyle/>
        <a:p>
          <a:endParaRPr lang="ru-RU"/>
        </a:p>
      </dgm:t>
    </dgm:pt>
    <dgm:pt modelId="{DBF4604B-80E4-4368-BCBB-5A6A138C4214}">
      <dgm:prSet phldrT="[Текст]"/>
      <dgm:spPr/>
      <dgm:t>
        <a:bodyPr/>
        <a:lstStyle/>
        <a:p>
          <a:r>
            <a:rPr lang="ru-RU" dirty="0" smtClean="0"/>
            <a:t>Рыночная экономика </a:t>
          </a:r>
          <a:endParaRPr lang="ru-RU" dirty="0"/>
        </a:p>
      </dgm:t>
    </dgm:pt>
    <dgm:pt modelId="{94CE98C5-AB8B-4C05-9A45-FAD2A978BFA8}" type="parTrans" cxnId="{0E963443-5588-4B7A-A577-D65732740723}">
      <dgm:prSet/>
      <dgm:spPr/>
    </dgm:pt>
    <dgm:pt modelId="{CC256FC5-E733-4F3E-98FD-449131FA111B}" type="sibTrans" cxnId="{0E963443-5588-4B7A-A577-D65732740723}">
      <dgm:prSet/>
      <dgm:spPr/>
    </dgm:pt>
    <dgm:pt modelId="{7D974EF0-DA3F-4068-ADF4-05B55B7463B3}">
      <dgm:prSet phldrT="[Текст]"/>
      <dgm:spPr/>
      <dgm:t>
        <a:bodyPr/>
        <a:lstStyle/>
        <a:p>
          <a:r>
            <a:rPr lang="ru-RU" dirty="0" smtClean="0"/>
            <a:t>система, которая основана на принципах свободного предпринимательства, конкуренции, а также на договорных отношениях между хозяйствующими субъектами. В рыночной экономике ограничено вмешательство государства в хозяйственную деятельность. </a:t>
          </a:r>
          <a:endParaRPr lang="ru-RU" dirty="0"/>
        </a:p>
      </dgm:t>
    </dgm:pt>
    <dgm:pt modelId="{371F6D06-4603-4881-8F62-A0D87EBC4232}" type="parTrans" cxnId="{65248C50-2DD8-42D5-8398-90ABC1C0C473}">
      <dgm:prSet/>
      <dgm:spPr/>
    </dgm:pt>
    <dgm:pt modelId="{55025A58-234F-450D-901C-62F39100344B}" type="sibTrans" cxnId="{65248C50-2DD8-42D5-8398-90ABC1C0C473}">
      <dgm:prSet/>
      <dgm:spPr/>
    </dgm:pt>
    <dgm:pt modelId="{9A7B932B-FC28-4E35-8DE1-6D6E34D64FC1}">
      <dgm:prSet phldrT="[Текст]"/>
      <dgm:spPr/>
      <dgm:t>
        <a:bodyPr/>
        <a:lstStyle/>
        <a:p>
          <a:r>
            <a:rPr lang="ru-RU" dirty="0" smtClean="0"/>
            <a:t>Смешанная экономика</a:t>
          </a:r>
          <a:endParaRPr lang="ru-RU" dirty="0"/>
        </a:p>
      </dgm:t>
    </dgm:pt>
    <dgm:pt modelId="{A6392D4B-AC67-4E42-A6A4-ED3A71E48DCE}" type="parTrans" cxnId="{D2B1A30E-A0F4-4B76-A3CB-EE3F46775A37}">
      <dgm:prSet/>
      <dgm:spPr/>
    </dgm:pt>
    <dgm:pt modelId="{A4718424-29E0-4570-ABBB-3F067EFADB46}" type="sibTrans" cxnId="{D2B1A30E-A0F4-4B76-A3CB-EE3F46775A37}">
      <dgm:prSet/>
      <dgm:spPr/>
    </dgm:pt>
    <dgm:pt modelId="{593FB81C-57BC-495F-ACF3-404D8FDB21C1}">
      <dgm:prSet phldrT="[Текст]"/>
      <dgm:spPr/>
      <dgm:t>
        <a:bodyPr/>
        <a:lstStyle/>
        <a:p>
          <a:r>
            <a:rPr lang="ru-RU" dirty="0" smtClean="0"/>
            <a:t> система, в которой совмещены элементы из разных экономических систем. В ней государство и частный сектор играют важную роль в производстве, распределении, обмене и потреблении всех ресурсов и материальных благ. Примеры стран со смешанной экономикой: Россия, Китай, Франция, Япония. </a:t>
          </a:r>
          <a:endParaRPr lang="ru-RU" dirty="0"/>
        </a:p>
      </dgm:t>
    </dgm:pt>
    <dgm:pt modelId="{BE7FB3B8-50F9-462E-980F-DD9297B693D7}" type="parTrans" cxnId="{B4D6BE0F-6AD8-44BB-8ECF-A8B4C157E074}">
      <dgm:prSet/>
      <dgm:spPr/>
    </dgm:pt>
    <dgm:pt modelId="{58C64FA1-BE2B-4A43-AA60-F277F2E00246}" type="sibTrans" cxnId="{B4D6BE0F-6AD8-44BB-8ECF-A8B4C157E074}">
      <dgm:prSet/>
      <dgm:spPr/>
    </dgm:pt>
    <dgm:pt modelId="{FFD2D660-0136-4657-82FD-8A99DA7426EB}">
      <dgm:prSet phldrT="[Текст]"/>
      <dgm:spPr/>
      <dgm:t>
        <a:bodyPr/>
        <a:lstStyle/>
        <a:p>
          <a:r>
            <a:rPr lang="ru-RU" dirty="0" smtClean="0"/>
            <a:t>самая ранняя экономическая система, в которой главную роль в создании, обмене и распределении играют традиции и обычаи. В ней же широко распространен ручной труд. Примеры стран с традиционной экономикой: Бурунди, Бангладеш, Афганистан.</a:t>
          </a:r>
          <a:endParaRPr lang="ru-RU" dirty="0"/>
        </a:p>
      </dgm:t>
    </dgm:pt>
    <dgm:pt modelId="{EC82E642-C019-4C16-AE47-FB35FF26B16A}" type="parTrans" cxnId="{E87D69CF-7BED-4E36-87B0-A57DCE24B51D}">
      <dgm:prSet/>
      <dgm:spPr/>
    </dgm:pt>
    <dgm:pt modelId="{9EDD5A98-D13E-4BB3-B2B1-76CE51B1BB82}" type="sibTrans" cxnId="{E87D69CF-7BED-4E36-87B0-A57DCE24B51D}">
      <dgm:prSet/>
      <dgm:spPr/>
    </dgm:pt>
    <dgm:pt modelId="{DB628BC7-89F5-4435-A742-2D2D99266B4E}" type="pres">
      <dgm:prSet presAssocID="{7AD3255D-BEE3-4E3F-A5E7-8F1F0823EA9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466DC19C-F072-48E8-962E-D627DC4AAFFD}" type="pres">
      <dgm:prSet presAssocID="{17F6DEAB-4D91-4CFD-8EA3-31D46C39563B}" presName="node" presStyleLbl="node1" presStyleIdx="0" presStyleCnt="4" custLinFactNeighborY="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C06D60F-9CB8-48CB-9430-EE7F5809E5BD}" type="pres">
      <dgm:prSet presAssocID="{7097DE8D-D11A-497D-945F-DC6AAA687EE3}" presName="sibTrans" presStyleCnt="0"/>
      <dgm:spPr/>
    </dgm:pt>
    <dgm:pt modelId="{D5BDC8D0-28FC-4BDE-89E9-D622EDE972F7}" type="pres">
      <dgm:prSet presAssocID="{ADA43AF3-2B5E-41B6-98DE-8B10820DA729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D28A662F-812B-4698-84A9-64E475F382D6}" type="pres">
      <dgm:prSet presAssocID="{8C3D0A3B-16EF-4027-8B43-75A5EA845788}" presName="sibTrans" presStyleCnt="0"/>
      <dgm:spPr/>
    </dgm:pt>
    <dgm:pt modelId="{C3116A0E-DCBB-421B-A3B0-C1F81BD24A7F}" type="pres">
      <dgm:prSet presAssocID="{DBF4604B-80E4-4368-BCBB-5A6A138C4214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A5209D3-5285-4B5E-A221-40DC0AA9D4D1}" type="pres">
      <dgm:prSet presAssocID="{CC256FC5-E733-4F3E-98FD-449131FA111B}" presName="sibTrans" presStyleCnt="0"/>
      <dgm:spPr/>
    </dgm:pt>
    <dgm:pt modelId="{A1EEC342-692E-4409-B71A-2E26CB61DFD4}" type="pres">
      <dgm:prSet presAssocID="{9A7B932B-FC28-4E35-8DE1-6D6E34D64FC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E87D69CF-7BED-4E36-87B0-A57DCE24B51D}" srcId="{17F6DEAB-4D91-4CFD-8EA3-31D46C39563B}" destId="{FFD2D660-0136-4657-82FD-8A99DA7426EB}" srcOrd="0" destOrd="0" parTransId="{EC82E642-C019-4C16-AE47-FB35FF26B16A}" sibTransId="{9EDD5A98-D13E-4BB3-B2B1-76CE51B1BB82}"/>
    <dgm:cxn modelId="{563905C3-AC1E-4AA1-98D4-9D6F86B690AA}" type="presOf" srcId="{DBF4604B-80E4-4368-BCBB-5A6A138C4214}" destId="{C3116A0E-DCBB-421B-A3B0-C1F81BD24A7F}" srcOrd="0" destOrd="0" presId="urn:microsoft.com/office/officeart/2005/8/layout/hList6"/>
    <dgm:cxn modelId="{585DBB71-3468-4BD1-974E-81CE1FCEAD4B}" srcId="{7AD3255D-BEE3-4E3F-A5E7-8F1F0823EA90}" destId="{17F6DEAB-4D91-4CFD-8EA3-31D46C39563B}" srcOrd="0" destOrd="0" parTransId="{4D9AC93C-8E0B-40B3-BA01-8DAF16BB74D2}" sibTransId="{7097DE8D-D11A-497D-945F-DC6AAA687EE3}"/>
    <dgm:cxn modelId="{0E963443-5588-4B7A-A577-D65732740723}" srcId="{7AD3255D-BEE3-4E3F-A5E7-8F1F0823EA90}" destId="{DBF4604B-80E4-4368-BCBB-5A6A138C4214}" srcOrd="2" destOrd="0" parTransId="{94CE98C5-AB8B-4C05-9A45-FAD2A978BFA8}" sibTransId="{CC256FC5-E733-4F3E-98FD-449131FA111B}"/>
    <dgm:cxn modelId="{7F059CCC-0FC2-4C83-91D3-84B94E82DCBD}" type="presOf" srcId="{58F4A8E1-108F-4711-81F6-2FEAC2DA7127}" destId="{D5BDC8D0-28FC-4BDE-89E9-D622EDE972F7}" srcOrd="0" destOrd="1" presId="urn:microsoft.com/office/officeart/2005/8/layout/hList6"/>
    <dgm:cxn modelId="{D0D144AE-9246-4E7B-8F0B-75DB7B9E763B}" type="presOf" srcId="{17F6DEAB-4D91-4CFD-8EA3-31D46C39563B}" destId="{466DC19C-F072-48E8-962E-D627DC4AAFFD}" srcOrd="0" destOrd="0" presId="urn:microsoft.com/office/officeart/2005/8/layout/hList6"/>
    <dgm:cxn modelId="{B4D6BE0F-6AD8-44BB-8ECF-A8B4C157E074}" srcId="{9A7B932B-FC28-4E35-8DE1-6D6E34D64FC1}" destId="{593FB81C-57BC-495F-ACF3-404D8FDB21C1}" srcOrd="0" destOrd="0" parTransId="{BE7FB3B8-50F9-462E-980F-DD9297B693D7}" sibTransId="{58C64FA1-BE2B-4A43-AA60-F277F2E00246}"/>
    <dgm:cxn modelId="{18BCE3FA-C54E-4ED7-8F5A-53AEDCCC498D}" type="presOf" srcId="{FFD2D660-0136-4657-82FD-8A99DA7426EB}" destId="{466DC19C-F072-48E8-962E-D627DC4AAFFD}" srcOrd="0" destOrd="1" presId="urn:microsoft.com/office/officeart/2005/8/layout/hList6"/>
    <dgm:cxn modelId="{E1227AD6-1C8D-40AE-B1B2-D31E33944F2F}" srcId="{ADA43AF3-2B5E-41B6-98DE-8B10820DA729}" destId="{58F4A8E1-108F-4711-81F6-2FEAC2DA7127}" srcOrd="0" destOrd="0" parTransId="{C8D507B4-A5B9-4D74-94B0-79600071BB24}" sibTransId="{D5277B4A-1D13-4C16-AED5-13490CDCC9D8}"/>
    <dgm:cxn modelId="{65248C50-2DD8-42D5-8398-90ABC1C0C473}" srcId="{DBF4604B-80E4-4368-BCBB-5A6A138C4214}" destId="{7D974EF0-DA3F-4068-ADF4-05B55B7463B3}" srcOrd="0" destOrd="0" parTransId="{371F6D06-4603-4881-8F62-A0D87EBC4232}" sibTransId="{55025A58-234F-450D-901C-62F39100344B}"/>
    <dgm:cxn modelId="{56851DDA-5759-4FD4-BC2B-E451C698058F}" type="presOf" srcId="{ADA43AF3-2B5E-41B6-98DE-8B10820DA729}" destId="{D5BDC8D0-28FC-4BDE-89E9-D622EDE972F7}" srcOrd="0" destOrd="0" presId="urn:microsoft.com/office/officeart/2005/8/layout/hList6"/>
    <dgm:cxn modelId="{88A17885-5C34-4270-BA0E-62CD0547792C}" srcId="{7AD3255D-BEE3-4E3F-A5E7-8F1F0823EA90}" destId="{ADA43AF3-2B5E-41B6-98DE-8B10820DA729}" srcOrd="1" destOrd="0" parTransId="{516FF133-7714-4E50-9882-E0FC157895D3}" sibTransId="{8C3D0A3B-16EF-4027-8B43-75A5EA845788}"/>
    <dgm:cxn modelId="{651B32D5-CD91-4B74-8B17-8370766D194D}" type="presOf" srcId="{7D974EF0-DA3F-4068-ADF4-05B55B7463B3}" destId="{C3116A0E-DCBB-421B-A3B0-C1F81BD24A7F}" srcOrd="0" destOrd="1" presId="urn:microsoft.com/office/officeart/2005/8/layout/hList6"/>
    <dgm:cxn modelId="{D2B1A30E-A0F4-4B76-A3CB-EE3F46775A37}" srcId="{7AD3255D-BEE3-4E3F-A5E7-8F1F0823EA90}" destId="{9A7B932B-FC28-4E35-8DE1-6D6E34D64FC1}" srcOrd="3" destOrd="0" parTransId="{A6392D4B-AC67-4E42-A6A4-ED3A71E48DCE}" sibTransId="{A4718424-29E0-4570-ABBB-3F067EFADB46}"/>
    <dgm:cxn modelId="{43870D3B-6E80-4F39-ACD1-7BA8764ADB0B}" type="presOf" srcId="{9A7B932B-FC28-4E35-8DE1-6D6E34D64FC1}" destId="{A1EEC342-692E-4409-B71A-2E26CB61DFD4}" srcOrd="0" destOrd="0" presId="urn:microsoft.com/office/officeart/2005/8/layout/hList6"/>
    <dgm:cxn modelId="{D3904F81-11DF-4F3D-AAC9-962B57CA2E28}" type="presOf" srcId="{593FB81C-57BC-495F-ACF3-404D8FDB21C1}" destId="{A1EEC342-692E-4409-B71A-2E26CB61DFD4}" srcOrd="0" destOrd="1" presId="urn:microsoft.com/office/officeart/2005/8/layout/hList6"/>
    <dgm:cxn modelId="{F697F869-7357-48EB-B9A0-954A333ED25B}" type="presOf" srcId="{7AD3255D-BEE3-4E3F-A5E7-8F1F0823EA90}" destId="{DB628BC7-89F5-4435-A742-2D2D99266B4E}" srcOrd="0" destOrd="0" presId="urn:microsoft.com/office/officeart/2005/8/layout/hList6"/>
    <dgm:cxn modelId="{E61D3B62-7236-4AA1-BE7B-2EFFC9AE75DB}" type="presParOf" srcId="{DB628BC7-89F5-4435-A742-2D2D99266B4E}" destId="{466DC19C-F072-48E8-962E-D627DC4AAFFD}" srcOrd="0" destOrd="0" presId="urn:microsoft.com/office/officeart/2005/8/layout/hList6"/>
    <dgm:cxn modelId="{BB64A737-A689-4CC6-BE81-F90FF5BF7A49}" type="presParOf" srcId="{DB628BC7-89F5-4435-A742-2D2D99266B4E}" destId="{8C06D60F-9CB8-48CB-9430-EE7F5809E5BD}" srcOrd="1" destOrd="0" presId="urn:microsoft.com/office/officeart/2005/8/layout/hList6"/>
    <dgm:cxn modelId="{624432E8-E527-4C98-BB75-970B6C79525E}" type="presParOf" srcId="{DB628BC7-89F5-4435-A742-2D2D99266B4E}" destId="{D5BDC8D0-28FC-4BDE-89E9-D622EDE972F7}" srcOrd="2" destOrd="0" presId="urn:microsoft.com/office/officeart/2005/8/layout/hList6"/>
    <dgm:cxn modelId="{20E6AC5F-D0E3-48BC-9467-87A1195653F7}" type="presParOf" srcId="{DB628BC7-89F5-4435-A742-2D2D99266B4E}" destId="{D28A662F-812B-4698-84A9-64E475F382D6}" srcOrd="3" destOrd="0" presId="urn:microsoft.com/office/officeart/2005/8/layout/hList6"/>
    <dgm:cxn modelId="{F662C17B-D8CE-444A-9F6A-207D67F60F0E}" type="presParOf" srcId="{DB628BC7-89F5-4435-A742-2D2D99266B4E}" destId="{C3116A0E-DCBB-421B-A3B0-C1F81BD24A7F}" srcOrd="4" destOrd="0" presId="urn:microsoft.com/office/officeart/2005/8/layout/hList6"/>
    <dgm:cxn modelId="{F831FBB9-49FC-484C-989C-CEA9A9B3C2F9}" type="presParOf" srcId="{DB628BC7-89F5-4435-A742-2D2D99266B4E}" destId="{4A5209D3-5285-4B5E-A221-40DC0AA9D4D1}" srcOrd="5" destOrd="0" presId="urn:microsoft.com/office/officeart/2005/8/layout/hList6"/>
    <dgm:cxn modelId="{EA67BE41-3C57-47B5-8016-09663EB99CD9}" type="presParOf" srcId="{DB628BC7-89F5-4435-A742-2D2D99266B4E}" destId="{A1EEC342-692E-4409-B71A-2E26CB61DFD4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6DC19C-F072-48E8-962E-D627DC4AAFFD}">
      <dsp:nvSpPr>
        <dsp:cNvPr id="0" name=""/>
        <dsp:cNvSpPr/>
      </dsp:nvSpPr>
      <dsp:spPr>
        <a:xfrm rot="16200000">
          <a:off x="-1717172" y="1719943"/>
          <a:ext cx="6158753" cy="2718866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5640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Микроэкономика</a:t>
          </a:r>
          <a:endParaRPr lang="ru-RU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400" kern="1200" dirty="0" smtClean="0"/>
            <a:t>изучает деятельность отдельных самостоятельных экономических субъектов (фирм, домохозяйств) и принятие ими экономических решений</a:t>
          </a:r>
          <a:r>
            <a:rPr lang="en-US" sz="1400" kern="1200" dirty="0" smtClean="0"/>
            <a:t>; </a:t>
          </a:r>
          <a:r>
            <a:rPr lang="ru-RU" sz="1400" kern="1200" dirty="0" smtClean="0"/>
            <a:t>функционирование отдельных рынков</a:t>
          </a:r>
          <a:r>
            <a:rPr lang="en-US" sz="1400" kern="1200" dirty="0" smtClean="0"/>
            <a:t>; </a:t>
          </a:r>
          <a:r>
            <a:rPr lang="ru-RU" sz="1400" kern="1200" dirty="0" smtClean="0"/>
            <a:t>механизм установления цен на конкретные товары и услуг</a:t>
          </a:r>
          <a:r>
            <a:rPr lang="en-US" sz="1400" kern="1200" dirty="0" smtClean="0"/>
            <a:t>; </a:t>
          </a:r>
          <a:r>
            <a:rPr lang="ru-RU" sz="1400" kern="1200" dirty="0" smtClean="0"/>
            <a:t>формирование общего экономического равновесия с микроэкономических позиций</a:t>
          </a:r>
          <a:endParaRPr lang="ru-RU" sz="1400" kern="1200" dirty="0"/>
        </a:p>
      </dsp:txBody>
      <dsp:txXfrm rot="5400000">
        <a:off x="2771" y="1231751"/>
        <a:ext cx="2718866" cy="3695251"/>
      </dsp:txXfrm>
    </dsp:sp>
    <dsp:sp modelId="{D5BDC8D0-28FC-4BDE-89E9-D622EDE972F7}">
      <dsp:nvSpPr>
        <dsp:cNvPr id="0" name=""/>
        <dsp:cNvSpPr/>
      </dsp:nvSpPr>
      <dsp:spPr>
        <a:xfrm rot="16200000">
          <a:off x="1205609" y="1719943"/>
          <a:ext cx="6158753" cy="2718866"/>
        </a:xfrm>
        <a:prstGeom prst="flowChartManualOperation">
          <a:avLst/>
        </a:prstGeom>
        <a:solidFill>
          <a:schemeClr val="accent2">
            <a:hueOff val="-55218"/>
            <a:satOff val="-18112"/>
            <a:lumOff val="-66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5640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err="1" smtClean="0"/>
            <a:t>Мезоэкономика</a:t>
          </a:r>
          <a:endParaRPr lang="ru-RU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400" kern="1200" dirty="0" smtClean="0"/>
            <a:t>изучает процессы, происходящие в отдельных отраслях, отраслевых комплексах народного хозяйства (агропромышленном, топливно-энергетическом, металлургическом, машиностроительном, оборонно-промышленном и т.д.) и их крупных корпоративных сетях</a:t>
          </a:r>
          <a:endParaRPr lang="ru-RU" sz="1400" kern="1200" dirty="0"/>
        </a:p>
      </dsp:txBody>
      <dsp:txXfrm rot="5400000">
        <a:off x="2925552" y="1231751"/>
        <a:ext cx="2718866" cy="3695251"/>
      </dsp:txXfrm>
    </dsp:sp>
    <dsp:sp modelId="{F75D18E4-20EF-4A66-B418-CA61902B6F98}">
      <dsp:nvSpPr>
        <dsp:cNvPr id="0" name=""/>
        <dsp:cNvSpPr/>
      </dsp:nvSpPr>
      <dsp:spPr>
        <a:xfrm rot="16200000">
          <a:off x="4128390" y="1719943"/>
          <a:ext cx="6158753" cy="2718866"/>
        </a:xfrm>
        <a:prstGeom prst="flowChartManualOperation">
          <a:avLst/>
        </a:prstGeom>
        <a:solidFill>
          <a:schemeClr val="accent2">
            <a:hueOff val="-110436"/>
            <a:satOff val="-36223"/>
            <a:lumOff val="-13202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5640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Макроэкономика</a:t>
          </a:r>
          <a:endParaRPr lang="ru-RU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400" kern="1200" dirty="0" smtClean="0"/>
            <a:t>изучает функционирование экономики страны в целом, агрегированное поведение экономических субъектов с точки зрения обеспечения устойчивого экономического роста, полной занятости ресурсов, минимизации уровня инфляции, государственное регулирование экономики</a:t>
          </a:r>
          <a:endParaRPr lang="ru-RU" sz="1400" kern="1200" dirty="0"/>
        </a:p>
      </dsp:txBody>
      <dsp:txXfrm rot="5400000">
        <a:off x="5848333" y="1231751"/>
        <a:ext cx="2718866" cy="3695251"/>
      </dsp:txXfrm>
    </dsp:sp>
    <dsp:sp modelId="{0F0A877F-D26C-46F6-A5A2-1BE971AF1DF6}">
      <dsp:nvSpPr>
        <dsp:cNvPr id="0" name=""/>
        <dsp:cNvSpPr/>
      </dsp:nvSpPr>
      <dsp:spPr>
        <a:xfrm rot="16200000">
          <a:off x="7051172" y="1719943"/>
          <a:ext cx="6158753" cy="2718866"/>
        </a:xfrm>
        <a:prstGeom prst="flowChartManualOperation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0" rIns="115640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err="1" smtClean="0"/>
            <a:t>Мегаэкономика</a:t>
          </a:r>
          <a:endParaRPr lang="ru-RU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400" kern="1200" dirty="0" smtClean="0"/>
            <a:t>изучает процессы, происходящие в мировом «экономическом пространстве». Это экономическое пространство, называемое также мировым хозяйством или глобальной экономикой, состоит из национальных экономик отдельных стран и </a:t>
          </a:r>
          <a:r>
            <a:rPr lang="ru-RU" sz="1400" kern="1200" dirty="0" err="1" smtClean="0"/>
            <a:t>межстрановых</a:t>
          </a:r>
          <a:r>
            <a:rPr lang="ru-RU" sz="1400" kern="1200" dirty="0" smtClean="0"/>
            <a:t> объединений, таких, например, как Европейский союз, Всемирная торговая организация и др.</a:t>
          </a:r>
          <a:endParaRPr lang="ru-RU" sz="1400" kern="1200" dirty="0"/>
        </a:p>
      </dsp:txBody>
      <dsp:txXfrm rot="5400000">
        <a:off x="8771115" y="1231751"/>
        <a:ext cx="2718866" cy="36952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6DC19C-F072-48E8-962E-D627DC4AAFFD}">
      <dsp:nvSpPr>
        <dsp:cNvPr id="0" name=""/>
        <dsp:cNvSpPr/>
      </dsp:nvSpPr>
      <dsp:spPr>
        <a:xfrm rot="16200000">
          <a:off x="-1717172" y="1719943"/>
          <a:ext cx="6158753" cy="2718866"/>
        </a:xfrm>
        <a:prstGeom prst="flowChartManualOperati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2088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 smtClean="0"/>
            <a:t>Традиционная экономика</a:t>
          </a:r>
          <a:endParaRPr lang="ru-RU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500" kern="1200" dirty="0" smtClean="0"/>
            <a:t>самая ранняя экономическая система, в которой главную роль в создании, обмене и распределении играют традиции и обычаи. В ней же широко распространен ручной труд. Примеры стран с традиционной экономикой: Бурунди, Бангладеш, Афганистан.</a:t>
          </a:r>
          <a:endParaRPr lang="ru-RU" sz="1500" kern="1200" dirty="0"/>
        </a:p>
      </dsp:txBody>
      <dsp:txXfrm rot="5400000">
        <a:off x="2771" y="1231751"/>
        <a:ext cx="2718866" cy="3695251"/>
      </dsp:txXfrm>
    </dsp:sp>
    <dsp:sp modelId="{D5BDC8D0-28FC-4BDE-89E9-D622EDE972F7}">
      <dsp:nvSpPr>
        <dsp:cNvPr id="0" name=""/>
        <dsp:cNvSpPr/>
      </dsp:nvSpPr>
      <dsp:spPr>
        <a:xfrm rot="16200000">
          <a:off x="1205609" y="1719943"/>
          <a:ext cx="6158753" cy="2718866"/>
        </a:xfrm>
        <a:prstGeom prst="flowChartManualOperation">
          <a:avLst/>
        </a:prstGeom>
        <a:solidFill>
          <a:schemeClr val="accent2">
            <a:hueOff val="-55218"/>
            <a:satOff val="-18112"/>
            <a:lumOff val="-66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2088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 smtClean="0"/>
            <a:t>Командная (плановая) экономика</a:t>
          </a:r>
          <a:endParaRPr lang="ru-RU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500" kern="1200" dirty="0" smtClean="0"/>
            <a:t>система, в которой почти все экономические ресурсы находятся в собственности государства, а руководство экономикой происходит через государственный план. Примеры стран с командно-административной экономикой: Куба, Вьетнам, Северная Корея, СССР. </a:t>
          </a:r>
          <a:endParaRPr lang="ru-RU" sz="1500" kern="1200" dirty="0"/>
        </a:p>
      </dsp:txBody>
      <dsp:txXfrm rot="5400000">
        <a:off x="2925552" y="1231751"/>
        <a:ext cx="2718866" cy="3695251"/>
      </dsp:txXfrm>
    </dsp:sp>
    <dsp:sp modelId="{C3116A0E-DCBB-421B-A3B0-C1F81BD24A7F}">
      <dsp:nvSpPr>
        <dsp:cNvPr id="0" name=""/>
        <dsp:cNvSpPr/>
      </dsp:nvSpPr>
      <dsp:spPr>
        <a:xfrm rot="16200000">
          <a:off x="4128390" y="1719943"/>
          <a:ext cx="6158753" cy="2718866"/>
        </a:xfrm>
        <a:prstGeom prst="flowChartManualOperation">
          <a:avLst/>
        </a:prstGeom>
        <a:solidFill>
          <a:schemeClr val="accent2">
            <a:hueOff val="-110436"/>
            <a:satOff val="-36223"/>
            <a:lumOff val="-13202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2088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 smtClean="0"/>
            <a:t>Рыночная экономика </a:t>
          </a:r>
          <a:endParaRPr lang="ru-RU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500" kern="1200" dirty="0" smtClean="0"/>
            <a:t>система, которая основана на принципах свободного предпринимательства, конкуренции, а также на договорных отношениях между хозяйствующими субъектами. В рыночной экономике ограничено вмешательство государства в хозяйственную деятельность. </a:t>
          </a:r>
          <a:endParaRPr lang="ru-RU" sz="1500" kern="1200" dirty="0"/>
        </a:p>
      </dsp:txBody>
      <dsp:txXfrm rot="5400000">
        <a:off x="5848333" y="1231751"/>
        <a:ext cx="2718866" cy="3695251"/>
      </dsp:txXfrm>
    </dsp:sp>
    <dsp:sp modelId="{A1EEC342-692E-4409-B71A-2E26CB61DFD4}">
      <dsp:nvSpPr>
        <dsp:cNvPr id="0" name=""/>
        <dsp:cNvSpPr/>
      </dsp:nvSpPr>
      <dsp:spPr>
        <a:xfrm rot="16200000">
          <a:off x="7051172" y="1719943"/>
          <a:ext cx="6158753" cy="2718866"/>
        </a:xfrm>
        <a:prstGeom prst="flowChartManualOperation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2088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 smtClean="0"/>
            <a:t>Смешанная экономика</a:t>
          </a:r>
          <a:endParaRPr lang="ru-RU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500" kern="1200" dirty="0" smtClean="0"/>
            <a:t> система, в которой совмещены элементы из разных экономических систем. В ней государство и частный сектор играют важную роль в производстве, распределении, обмене и потреблении всех ресурсов и материальных благ. Примеры стран со смешанной экономикой: Россия, Китай, Франция, Япония. </a:t>
          </a:r>
          <a:endParaRPr lang="ru-RU" sz="1500" kern="1200" dirty="0"/>
        </a:p>
      </dsp:txBody>
      <dsp:txXfrm rot="5400000">
        <a:off x="8771115" y="1231751"/>
        <a:ext cx="2718866" cy="36952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wmf>
</file>

<file path=ppt/media/image2.png>
</file>

<file path=ppt/media/image3.png>
</file>

<file path=ppt/media/image4.pn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F9AABB-9640-4CBC-ADB5-714819212BCC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06740-76A8-48EA-9359-2EF0B825C5D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2087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B06740-76A8-48EA-9359-2EF0B825C5DD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6537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B06740-76A8-48EA-9359-2EF0B825C5DD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967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B06740-76A8-48EA-9359-2EF0B825C5DD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8885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5120779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9840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4655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70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40632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8217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299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5696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1533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12916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58275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C068472A-9099-4046-B8C5-12F49B742225}" type="datetimeFigureOut">
              <a:rPr lang="ru-RU" smtClean="0"/>
              <a:t>03.09.2025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837F4ABB-7CF0-435B-A5AB-8F417EECC7E2}" type="slidenum">
              <a:rPr lang="ru-RU" smtClean="0"/>
              <a:t>‹#›</a:t>
            </a:fld>
            <a:endParaRPr lang="ru-RU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33189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6.w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urait.ru/bcode/568267" TargetMode="External"/><Relationship Id="rId2" Type="http://schemas.openxmlformats.org/officeDocument/2006/relationships/hyperlink" Target="https://urait.ru/bcode/567035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cyberleninka.ru/article/n/model-banka-buduschego-v-ekonomicheskoy-teorii" TargetMode="External"/><Relationship Id="rId4" Type="http://schemas.openxmlformats.org/officeDocument/2006/relationships/hyperlink" Target="https://urait.ru/bcode/563037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25A760-D6D4-4F65-A4FA-56D068826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215" y="431873"/>
            <a:ext cx="1152378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sz="4800" b="1" dirty="0" smtClean="0">
                <a:solidFill>
                  <a:srgbClr val="333333"/>
                </a:solidFill>
                <a:latin typeface="Circe"/>
              </a:rPr>
              <a:t>Что изучают экономисты?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48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Circe"/>
              </a:rPr>
              <a:t>Введение в экономическую теорию</a:t>
            </a:r>
            <a:endParaRPr kumimoji="0" lang="ru-RU" altLang="ru-RU" sz="4800" b="1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irce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384" y="2778369"/>
            <a:ext cx="6799385" cy="407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257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919" y="0"/>
            <a:ext cx="7752081" cy="688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196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52954" y="0"/>
            <a:ext cx="9601200" cy="545123"/>
          </a:xfrm>
        </p:spPr>
        <p:txBody>
          <a:bodyPr>
            <a:normAutofit/>
          </a:bodyPr>
          <a:lstStyle/>
          <a:p>
            <a:pPr algn="ctr" defTabSz="457200"/>
            <a:r>
              <a:rPr lang="ru-RU" sz="3200" b="1" dirty="0">
                <a:solidFill>
                  <a:srgbClr val="333333"/>
                </a:solidFill>
                <a:latin typeface="Circe"/>
                <a:ea typeface="+mn-ea"/>
                <a:cs typeface="+mn-cs"/>
              </a:rPr>
              <a:t>Основные разделы экономической науки</a:t>
            </a:r>
          </a:p>
        </p:txBody>
      </p:sp>
      <p:graphicFrame>
        <p:nvGraphicFramePr>
          <p:cNvPr id="22" name="Схема 21"/>
          <p:cNvGraphicFramePr/>
          <p:nvPr>
            <p:extLst>
              <p:ext uri="{D42A27DB-BD31-4B8C-83A1-F6EECF244321}">
                <p14:modId xmlns:p14="http://schemas.microsoft.com/office/powerpoint/2010/main" val="2345325044"/>
              </p:ext>
            </p:extLst>
          </p:nvPr>
        </p:nvGraphicFramePr>
        <p:xfrm>
          <a:off x="699247" y="699247"/>
          <a:ext cx="11492753" cy="6158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314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3081" y="119465"/>
            <a:ext cx="11193438" cy="849526"/>
          </a:xfrm>
        </p:spPr>
        <p:txBody>
          <a:bodyPr>
            <a:normAutofit/>
          </a:bodyPr>
          <a:lstStyle/>
          <a:p>
            <a:pPr indent="449580" algn="ctr">
              <a:lnSpc>
                <a:spcPct val="107000"/>
              </a:lnSpc>
              <a:spcAft>
                <a:spcPts val="0"/>
              </a:spcAft>
            </a:pPr>
            <a:r>
              <a:rPr lang="ru-RU" sz="2400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Основные положения макро- и микроэкономики</a:t>
            </a:r>
            <a:endParaRPr lang="ru-RU" sz="2400" dirty="0">
              <a:solidFill>
                <a:srgbClr val="002060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7026750"/>
              </p:ext>
            </p:extLst>
          </p:nvPr>
        </p:nvGraphicFramePr>
        <p:xfrm>
          <a:off x="853440" y="968991"/>
          <a:ext cx="11338560" cy="5820008"/>
        </p:xfrm>
        <a:graphic>
          <a:graphicData uri="http://schemas.openxmlformats.org/drawingml/2006/table">
            <a:tbl>
              <a:tblPr firstRow="1" firstCol="1" bandRow="1"/>
              <a:tblGrid>
                <a:gridCol w="5669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69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363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1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Макроэкономика</a:t>
                      </a:r>
                      <a:r>
                        <a:rPr lang="ru-RU" sz="1600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  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(от гр. </a:t>
                      </a:r>
                      <a:r>
                        <a:rPr lang="ru-RU" sz="1600" i="1" dirty="0" err="1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markos</a:t>
                      </a:r>
                      <a:r>
                        <a:rPr lang="ru-RU" sz="1600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— длинный, большой)  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b="1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Микроэкономика</a:t>
                      </a:r>
                      <a:r>
                        <a:rPr lang="ru-RU" sz="160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  </a:t>
                      </a:r>
                      <a:endParaRPr lang="ru-RU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60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(от гр. </a:t>
                      </a:r>
                      <a:r>
                        <a:rPr lang="ru-RU" sz="1600" i="1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mikros</a:t>
                      </a:r>
                      <a:r>
                        <a:rPr lang="ru-RU" sz="160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— малый)</a:t>
                      </a:r>
                      <a:endParaRPr lang="ru-RU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363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Это наука о хозяйстве в целом, об экономике государства и даже мировой экономике.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Это наука о потребителях (домохозяйствах) и производителях, об отдельных отраслях экономики. </a:t>
                      </a:r>
                      <a:endParaRPr lang="ru-RU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363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Действуют три субъекта: фирма, домохозяйство и государство.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Действуют два субъекта: фирма и домохозяйство.</a:t>
                      </a:r>
                      <a:endParaRPr lang="ru-RU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4116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Исследует вопросы макроэкономического уровня: темпы экономического роста, показатели ВВП, изменение благосостояния населения, уровень инфляции, уровень безработицы и пр. — то, что характеризует общенациональные и международные экономические явления.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Исследует вопросы микроэкономического уровня: выбор потребителем продукции, бизнес-план фирмы, планирование семейного бюджета — причинно-следственные и функциональные связи, которые влияют на принятие экономических решений как отдельными людьми, так и фирмами.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600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Стремится более к стабильности.</a:t>
                      </a:r>
                      <a:endParaRPr lang="ru-RU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Стремится более к динамике, росту.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23740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Подчиняется принципу социального эффекта. Экономическая политика государства тесно связана с социальной политикой.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Подчиняется принципу рыночной целесообразности. Фирмы-производители стремятся к максимальному извлечению прибыли и не решают возникающие социальные проблемы.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3744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4024" y="382136"/>
            <a:ext cx="11327642" cy="6359857"/>
          </a:xfrm>
        </p:spPr>
        <p:txBody>
          <a:bodyPr>
            <a:normAutofit/>
          </a:bodyPr>
          <a:lstStyle/>
          <a:p>
            <a:pPr indent="449580">
              <a:lnSpc>
                <a:spcPct val="107000"/>
              </a:lnSpc>
              <a:spcAft>
                <a:spcPts val="0"/>
              </a:spcAft>
            </a:pPr>
            <a:r>
              <a:rPr lang="ru-RU" i="1" dirty="0" smtClean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Макроэкономика и микроэкономика представляют собой взаимосвязанные разделы экономики (как науки), изучающие соответствующие процессы в экономике (как хозяйстве). </a:t>
            </a:r>
          </a:p>
          <a:p>
            <a:pPr indent="449580">
              <a:lnSpc>
                <a:spcPct val="107000"/>
              </a:lnSpc>
              <a:spcAft>
                <a:spcPts val="0"/>
              </a:spcAft>
            </a:pPr>
            <a:r>
              <a:rPr lang="ru-RU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Как следует из названий этих разделов, они отличаются масштабом изучаемых экономических процессов </a:t>
            </a:r>
            <a:r>
              <a:rPr lang="ru-RU" i="1" u="sng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Это проявляется в первую очередь в количестве и уровне субъектов экономики, представленных на этих уровнях анализа. </a:t>
            </a:r>
            <a:endParaRPr lang="ru-RU" sz="2400" i="1" u="sng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449580">
              <a:lnSpc>
                <a:spcPct val="107000"/>
              </a:lnSpc>
              <a:spcAft>
                <a:spcPts val="0"/>
              </a:spcAft>
            </a:pPr>
            <a:r>
              <a:rPr lang="ru-RU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Одни и те же экономические вопросы могут быть рассмотрены и в макроэкономике, и в микроэкономике, но их исследования будут носить различный характер. При этом для каждого уровня экономического анализа характерны устойчивые комплексы изучаемых экономических вопросов.</a:t>
            </a:r>
            <a:endParaRPr lang="ru-RU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9869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s://cf.ppt-online.org/files/slide/f/fDEcyBA41Hp8J2dM7LI5Rqj9hQ3W0FtOSGKrXT/slide-7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55" b="8293"/>
          <a:stretch/>
        </p:blipFill>
        <p:spPr bwMode="auto">
          <a:xfrm>
            <a:off x="0" y="1"/>
            <a:ext cx="7386320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://900igr.net/up/datas/137065/00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3778" y="1931833"/>
            <a:ext cx="6568222" cy="4926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6256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52954" y="0"/>
            <a:ext cx="9601200" cy="545123"/>
          </a:xfrm>
        </p:spPr>
        <p:txBody>
          <a:bodyPr>
            <a:normAutofit/>
          </a:bodyPr>
          <a:lstStyle/>
          <a:p>
            <a:pPr algn="ctr" defTabSz="457200"/>
            <a:r>
              <a:rPr lang="ru-RU" sz="3200" b="1" dirty="0">
                <a:solidFill>
                  <a:srgbClr val="333333"/>
                </a:solidFill>
                <a:latin typeface="Circe"/>
                <a:ea typeface="+mn-ea"/>
                <a:cs typeface="+mn-cs"/>
              </a:rPr>
              <a:t>Понятие экономической </a:t>
            </a:r>
            <a:r>
              <a:rPr lang="ru-RU" sz="3200" b="1" dirty="0" smtClean="0">
                <a:solidFill>
                  <a:srgbClr val="333333"/>
                </a:solidFill>
                <a:latin typeface="Circe"/>
                <a:ea typeface="+mn-ea"/>
                <a:cs typeface="+mn-cs"/>
              </a:rPr>
              <a:t>системы</a:t>
            </a:r>
            <a:endParaRPr lang="ru-RU" sz="3200" b="1" dirty="0">
              <a:solidFill>
                <a:srgbClr val="333333"/>
              </a:solidFill>
              <a:latin typeface="Circe"/>
              <a:ea typeface="+mn-ea"/>
              <a:cs typeface="+mn-cs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995082" y="950259"/>
            <a:ext cx="111969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/>
              <a:t>― это действующая совокупность принципов, правил и связей, которые определяют форму и содержание основных экономических отношений, возникающих в процессе производства, обмена, распределения и потребления экономического продукта. 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995082" y="2026024"/>
            <a:ext cx="1119691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Цель экономической системы </a:t>
            </a:r>
            <a:r>
              <a:rPr lang="ru-RU" dirty="0"/>
              <a:t>— организовать социально-экономические отношения между производителем и потребителем с максимальной эффективностью</a:t>
            </a:r>
            <a:r>
              <a:rPr lang="ru-RU" dirty="0" smtClean="0"/>
              <a:t>.</a:t>
            </a:r>
          </a:p>
          <a:p>
            <a:endParaRPr lang="ru-RU" dirty="0" smtClean="0"/>
          </a:p>
          <a:p>
            <a:r>
              <a:rPr lang="ru-RU" b="1" dirty="0" smtClean="0"/>
              <a:t>Тип </a:t>
            </a:r>
            <a:r>
              <a:rPr lang="ru-RU" b="1" dirty="0"/>
              <a:t>экономической системы характеризует</a:t>
            </a:r>
            <a:r>
              <a:rPr lang="ru-RU" b="1" dirty="0" smtClean="0"/>
              <a:t>: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ru-RU" dirty="0" smtClean="0"/>
              <a:t>формы </a:t>
            </a:r>
            <a:r>
              <a:rPr lang="ru-RU" dirty="0"/>
              <a:t>собственности</a:t>
            </a:r>
            <a:r>
              <a:rPr lang="ru-RU" dirty="0" smtClean="0"/>
              <a:t>;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ru-RU" dirty="0" smtClean="0"/>
              <a:t>способы </a:t>
            </a:r>
            <a:r>
              <a:rPr lang="ru-RU" dirty="0"/>
              <a:t>распределения ограниченных ресурсов</a:t>
            </a:r>
            <a:r>
              <a:rPr lang="ru-RU" dirty="0" smtClean="0"/>
              <a:t>;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ru-RU" dirty="0" smtClean="0"/>
              <a:t>способы </a:t>
            </a:r>
            <a:r>
              <a:rPr lang="ru-RU" dirty="0"/>
              <a:t>регулирования экономики. </a:t>
            </a:r>
          </a:p>
        </p:txBody>
      </p:sp>
    </p:spTree>
    <p:extLst>
      <p:ext uri="{BB962C8B-B14F-4D97-AF65-F5344CB8AC3E}">
        <p14:creationId xmlns:p14="http://schemas.microsoft.com/office/powerpoint/2010/main" val="243333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1128430"/>
              </p:ext>
            </p:extLst>
          </p:nvPr>
        </p:nvGraphicFramePr>
        <p:xfrm>
          <a:off x="650241" y="701041"/>
          <a:ext cx="11541759" cy="5405119"/>
        </p:xfrm>
        <a:graphic>
          <a:graphicData uri="http://schemas.openxmlformats.org/drawingml/2006/table">
            <a:tbl>
              <a:tblPr firstRow="1" firstCol="1" bandRow="1"/>
              <a:tblGrid>
                <a:gridCol w="19256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333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169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6579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5420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b="1" dirty="0">
                          <a:solidFill>
                            <a:srgbClr val="7030A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Основные типы экономических систем</a:t>
                      </a:r>
                      <a:endParaRPr lang="ru-RU" sz="2400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319" marR="134319" marT="89546" marB="134319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4230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Линии сравнения: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319" marR="134319" marT="89546" marB="134319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Традиционная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319" marR="134319" marT="89546" marB="134319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Централизованная (командная, плановая) 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319" marR="134319" marT="89546" marB="134319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Рыночная</a:t>
                      </a:r>
                      <a:endParaRPr lang="ru-RU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319" marR="134319" marT="89546" marB="134319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73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Определение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319" marR="134319" marT="89546" marB="134319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Способ организации экономической жизни, базирующийся на широком распространении ручного труда, </a:t>
                      </a:r>
                      <a:r>
                        <a:rPr lang="ru-RU" sz="2000" b="1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многоукладности экономики</a:t>
                      </a: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(различных формах хозяйствования). 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319" marR="134319" marT="89546" marB="134319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Способ организации экономической жизни, при котором такие факторы производства как земля и капитал принадлежат государству, которое осуществляет управление основными экономическими благами.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319" marR="134319" marT="89546" marB="134319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Способ организации экономической жизни, при котором капитал и земля находятся в частной собственности отдельных лиц.</a:t>
                      </a:r>
                      <a:endParaRPr lang="ru-RU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4319" marR="134319" marT="89546" marB="134319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8333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6354222"/>
              </p:ext>
            </p:extLst>
          </p:nvPr>
        </p:nvGraphicFramePr>
        <p:xfrm>
          <a:off x="731520" y="1"/>
          <a:ext cx="11358880" cy="6970196"/>
        </p:xfrm>
        <a:graphic>
          <a:graphicData uri="http://schemas.openxmlformats.org/drawingml/2006/table">
            <a:tbl>
              <a:tblPr firstRow="1" firstCol="1" bandRow="1"/>
              <a:tblGrid>
                <a:gridCol w="12123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58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67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091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2548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1283">
                <a:tc gridSpan="5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2400" b="1" dirty="0">
                          <a:solidFill>
                            <a:srgbClr val="7030A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Основные типы экономических систем</a:t>
                      </a:r>
                      <a:endParaRPr lang="ru-RU" sz="2400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0194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1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Линии сравнения: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1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Традиционная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1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Централизованная (командная, плановая) 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1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Рыночная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7382">
                <a:tc rowSpan="3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b="1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Главные 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b="1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вопросы экономики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1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Что производить?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В основном продукты сельского хозяйства, охоты, рыболовства. Производится мало продуктов и услуг. Что производить, определяется обычаями и традициями, которые меняются медленно</a:t>
                      </a:r>
                      <a:r>
                        <a:rPr lang="ru-RU" sz="1800" dirty="0" smtClean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Ассортимент товаров и услуг устанавливается государством (группами профессионалов в той или иной сфере, работающих по госзаказу).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Определяют сами потребители, проявляя спрос на товары и услуги. Производители производят то, что хотят потребители, т. е. то, что может быть куплено.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33593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b="1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Как производить?</a:t>
                      </a:r>
                      <a:endParaRPr lang="ru-RU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Производят так и тем, как и производили предки</a:t>
                      </a:r>
                      <a:r>
                        <a:rPr lang="ru-RU" sz="1800" dirty="0" smtClean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Определяется государственным планом.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Определяют сами производители.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8378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b="1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Для кого следует </a:t>
                      </a:r>
                      <a:endParaRPr lang="ru-RU" sz="1800" b="1" dirty="0" smtClean="0">
                        <a:solidFill>
                          <a:srgbClr val="333333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800" b="1" dirty="0" smtClean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производить</a:t>
                      </a:r>
                      <a:r>
                        <a:rPr lang="ru-RU" sz="1800" b="1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?</a:t>
                      </a:r>
                      <a:r>
                        <a:rPr lang="ru-RU" sz="1800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Распределение осуществляется согласно установленным обычаям.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«Плановики» определяют, как будут распределяться товары и услуги. 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Производители ориентируются на потребительский спрос и стремятся произвести/продать как можно больше для получения максимально возможной прибыли.</a:t>
                      </a:r>
                      <a:endParaRPr lang="ru-RU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1821" marR="51821" marT="34548" marB="51821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05664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52954" y="0"/>
            <a:ext cx="9601200" cy="545123"/>
          </a:xfrm>
        </p:spPr>
        <p:txBody>
          <a:bodyPr>
            <a:normAutofit/>
          </a:bodyPr>
          <a:lstStyle/>
          <a:p>
            <a:pPr algn="ctr" defTabSz="457200"/>
            <a:r>
              <a:rPr lang="ru-RU" sz="3200" b="1" dirty="0" smtClean="0">
                <a:solidFill>
                  <a:srgbClr val="333333"/>
                </a:solidFill>
                <a:latin typeface="Circe"/>
                <a:ea typeface="+mn-ea"/>
                <a:cs typeface="+mn-cs"/>
              </a:rPr>
              <a:t>Типы экономических систем</a:t>
            </a:r>
            <a:endParaRPr lang="ru-RU" sz="3200" b="1" dirty="0">
              <a:solidFill>
                <a:srgbClr val="333333"/>
              </a:solidFill>
              <a:latin typeface="Circe"/>
              <a:ea typeface="+mn-ea"/>
              <a:cs typeface="+mn-cs"/>
            </a:endParaRPr>
          </a:p>
        </p:txBody>
      </p:sp>
      <p:graphicFrame>
        <p:nvGraphicFramePr>
          <p:cNvPr id="22" name="Схема 21"/>
          <p:cNvGraphicFramePr/>
          <p:nvPr>
            <p:extLst>
              <p:ext uri="{D42A27DB-BD31-4B8C-83A1-F6EECF244321}">
                <p14:modId xmlns:p14="http://schemas.microsoft.com/office/powerpoint/2010/main" val="3968602524"/>
              </p:ext>
            </p:extLst>
          </p:nvPr>
        </p:nvGraphicFramePr>
        <p:xfrm>
          <a:off x="699247" y="699247"/>
          <a:ext cx="11492753" cy="61587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7492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FC1C8-4C98-4857-B81F-6F5DE0CEA590}"/>
              </a:ext>
            </a:extLst>
          </p:cNvPr>
          <p:cNvSpPr txBox="1"/>
          <p:nvPr/>
        </p:nvSpPr>
        <p:spPr>
          <a:xfrm>
            <a:off x="922865" y="964196"/>
            <a:ext cx="11113287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sz="3200" b="1" dirty="0" smtClean="0">
                <a:solidFill>
                  <a:srgbClr val="333333"/>
                </a:solidFill>
                <a:latin typeface="Circe"/>
              </a:rPr>
              <a:t>что </a:t>
            </a:r>
            <a:r>
              <a:rPr lang="ru-RU" sz="3200" b="1" dirty="0">
                <a:solidFill>
                  <a:srgbClr val="333333"/>
                </a:solidFill>
                <a:latin typeface="Circe"/>
              </a:rPr>
              <a:t>производить, </a:t>
            </a:r>
            <a:r>
              <a:rPr lang="ru-RU" sz="3200" dirty="0">
                <a:solidFill>
                  <a:srgbClr val="333333"/>
                </a:solidFill>
                <a:latin typeface="Circe"/>
              </a:rPr>
              <a:t>то есть какие товары и в </a:t>
            </a:r>
            <a:r>
              <a:rPr lang="ru-RU" sz="3200" dirty="0" smtClean="0">
                <a:solidFill>
                  <a:srgbClr val="333333"/>
                </a:solidFill>
                <a:latin typeface="Circe"/>
              </a:rPr>
              <a:t>каком</a:t>
            </a:r>
            <a:r>
              <a:rPr lang="en-US" sz="3200" dirty="0" smtClean="0">
                <a:solidFill>
                  <a:srgbClr val="333333"/>
                </a:solidFill>
                <a:latin typeface="Circe"/>
              </a:rPr>
              <a:t> </a:t>
            </a:r>
            <a:r>
              <a:rPr lang="ru-RU" sz="3200" dirty="0" smtClean="0">
                <a:solidFill>
                  <a:srgbClr val="333333"/>
                </a:solidFill>
                <a:latin typeface="Circe"/>
              </a:rPr>
              <a:t>количестве </a:t>
            </a:r>
            <a:r>
              <a:rPr lang="ru-RU" sz="3200" dirty="0">
                <a:solidFill>
                  <a:srgbClr val="333333"/>
                </a:solidFill>
                <a:latin typeface="Circe"/>
              </a:rPr>
              <a:t>будут пользоваться спросом у потребителей;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b="1" dirty="0">
                <a:solidFill>
                  <a:srgbClr val="333333"/>
                </a:solidFill>
                <a:latin typeface="Circe"/>
              </a:rPr>
              <a:t>как производить, </a:t>
            </a:r>
            <a:r>
              <a:rPr lang="ru-RU" sz="3200" dirty="0">
                <a:solidFill>
                  <a:srgbClr val="333333"/>
                </a:solidFill>
                <a:latin typeface="Circe"/>
              </a:rPr>
              <a:t>то есть какую технику и оборудование, какие методы использовать при производстве товаров;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3200" b="1" dirty="0">
                <a:solidFill>
                  <a:srgbClr val="333333"/>
                </a:solidFill>
                <a:latin typeface="Circe"/>
              </a:rPr>
              <a:t>для кого производить, </a:t>
            </a:r>
            <a:r>
              <a:rPr lang="ru-RU" sz="3200" dirty="0">
                <a:solidFill>
                  <a:srgbClr val="333333"/>
                </a:solidFill>
                <a:latin typeface="Circe"/>
              </a:rPr>
              <a:t>то есть кто будет потреблять эти товары.</a:t>
            </a:r>
            <a:endParaRPr lang="ru-RU" sz="3200" b="0" i="0" dirty="0">
              <a:solidFill>
                <a:srgbClr val="333333"/>
              </a:solidFill>
              <a:effectLst/>
              <a:latin typeface="Circe"/>
            </a:endParaRPr>
          </a:p>
          <a:p>
            <a:pPr algn="l"/>
            <a:endParaRPr lang="ru-RU" sz="3200" b="1" i="0" dirty="0">
              <a:solidFill>
                <a:srgbClr val="333333"/>
              </a:solidFill>
              <a:effectLst/>
              <a:latin typeface="Circe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440" y="110682"/>
            <a:ext cx="6931753" cy="85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6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260" y="3345518"/>
            <a:ext cx="2318196" cy="33600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825A760-D6D4-4F65-A4FA-56D068826C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517" y="84477"/>
            <a:ext cx="10313208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sz="3200" b="1" dirty="0" smtClean="0">
                <a:solidFill>
                  <a:srgbClr val="333333"/>
                </a:solidFill>
                <a:latin typeface="Circe"/>
              </a:rPr>
              <a:t>За что дают нобелевскую премию по экономике?</a:t>
            </a:r>
            <a:endParaRPr kumimoji="0" lang="ru-RU" altLang="ru-RU" sz="3200" b="1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Circe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965880" y="779929"/>
            <a:ext cx="1041163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Лауреатом Нобелевской премии по экономике за</a:t>
            </a:r>
            <a:r>
              <a:rPr lang="ru-RU" b="1" dirty="0"/>
              <a:t> </a:t>
            </a:r>
            <a:r>
              <a:rPr lang="ru-RU" b="1" dirty="0" smtClean="0"/>
              <a:t>2017 </a:t>
            </a:r>
            <a:r>
              <a:rPr lang="ru-RU" dirty="0"/>
              <a:t>год стал американец Ричард Талер. Ему 72 года, он профессор, специалист по поведенческой экономике в </a:t>
            </a:r>
            <a:r>
              <a:rPr lang="ru-RU" dirty="0" err="1"/>
              <a:t>Booth</a:t>
            </a:r>
            <a:r>
              <a:rPr lang="ru-RU" dirty="0"/>
              <a:t> </a:t>
            </a:r>
            <a:r>
              <a:rPr lang="ru-RU" dirty="0" err="1"/>
              <a:t>School</a:t>
            </a:r>
            <a:r>
              <a:rPr lang="ru-RU" dirty="0"/>
              <a:t> </a:t>
            </a:r>
            <a:r>
              <a:rPr lang="ru-RU" dirty="0" err="1"/>
              <a:t>of</a:t>
            </a:r>
            <a:r>
              <a:rPr lang="ru-RU" dirty="0"/>
              <a:t> </a:t>
            </a:r>
            <a:r>
              <a:rPr lang="ru-RU" dirty="0" err="1"/>
              <a:t>Business</a:t>
            </a:r>
            <a:r>
              <a:rPr lang="ru-RU" dirty="0"/>
              <a:t> при Чикагском университете. Талер был советником президента США Барака Обамы, а также снялся в фильме «Игра на понижение» об ипотечном кризисе 2007–2008 гг</a:t>
            </a:r>
            <a:r>
              <a:rPr lang="ru-RU" dirty="0" smtClean="0"/>
              <a:t>.</a:t>
            </a:r>
          </a:p>
          <a:p>
            <a:r>
              <a:rPr lang="ru-RU" dirty="0"/>
              <a:t>Талер показал, как люди поддаются сиюминутным соблазнам, что объясняет неспособность многих заниматься финансовым планированием и сберегать на старость</a:t>
            </a:r>
            <a:r>
              <a:rPr lang="ru-RU" dirty="0" smtClean="0"/>
              <a:t>.</a:t>
            </a:r>
          </a:p>
          <a:p>
            <a:r>
              <a:rPr lang="ru-RU" dirty="0" smtClean="0"/>
              <a:t>Разработал </a:t>
            </a:r>
            <a:r>
              <a:rPr lang="ru-RU" dirty="0"/>
              <a:t>теорию «умственных счетов», объясняющую, как люди принимают финансовые решения, создавая в своем уме несколько раздельных счетов и ориентируясь на более частные последствия, а не на совокупный эффект. 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3068456" y="5380672"/>
            <a:ext cx="4673000" cy="14773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ru-RU" dirty="0"/>
              <a:t>«Самый важный урок [моих исследований] заключается в том, что экономические агенты – люди и экономические модели должны это учитывать</a:t>
            </a:r>
            <a:r>
              <a:rPr lang="ru-RU" dirty="0" smtClean="0"/>
              <a:t>». 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463" t="6362" r="5786" b="7528"/>
          <a:stretch/>
        </p:blipFill>
        <p:spPr>
          <a:xfrm>
            <a:off x="7741456" y="3792071"/>
            <a:ext cx="4450544" cy="306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800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649506" y="0"/>
            <a:ext cx="9601200" cy="573741"/>
          </a:xfrm>
        </p:spPr>
        <p:txBody>
          <a:bodyPr>
            <a:normAutofit/>
          </a:bodyPr>
          <a:lstStyle/>
          <a:p>
            <a:pPr algn="ctr" defTabSz="457200"/>
            <a:r>
              <a:rPr lang="ru-RU" sz="3200" b="1" dirty="0">
                <a:solidFill>
                  <a:srgbClr val="333333"/>
                </a:solidFill>
                <a:latin typeface="Circe"/>
                <a:ea typeface="+mn-ea"/>
                <a:cs typeface="+mn-cs"/>
              </a:rPr>
              <a:t>Факторы производства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869576" y="726142"/>
            <a:ext cx="11322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i="1" dirty="0"/>
              <a:t>— экономические ресурсы, необходимые для изготовления товаров и услуг.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057835" y="1247875"/>
            <a:ext cx="11134165" cy="5770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К факторам производства относятся</a:t>
            </a:r>
            <a:r>
              <a:rPr lang="ru-RU" b="1" dirty="0" smtClean="0"/>
              <a:t>:</a:t>
            </a:r>
            <a:endParaRPr lang="ru-RU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ru-RU" b="1" dirty="0"/>
              <a:t>труд, </a:t>
            </a:r>
            <a:r>
              <a:rPr lang="ru-RU" dirty="0"/>
              <a:t>то есть деятельность людей по производству товаров и услуг посредством использования своих физических и интеллектуальных способностей;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ru-RU" b="1" dirty="0"/>
              <a:t>земля, </a:t>
            </a:r>
            <a:r>
              <a:rPr lang="ru-RU" dirty="0"/>
              <a:t>то есть все виды природных ресурсов, существующие на нашей планете и пригодные для производства экономических благ;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ru-RU" b="1" dirty="0"/>
              <a:t>капитал, </a:t>
            </a:r>
            <a:r>
              <a:rPr lang="ru-RU" dirty="0"/>
              <a:t>то есть здания, сооружения, оборудование, денежные средства и другие ценности, которые требуются для производства экономических благ;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ru-RU" b="1" dirty="0"/>
              <a:t>предпринимательские способности, </a:t>
            </a:r>
            <a:r>
              <a:rPr lang="ru-RU" dirty="0"/>
              <a:t>то есть способности человека к ведению деятельности по производству экономических благ;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ru-RU" b="1" dirty="0"/>
              <a:t>информация, </a:t>
            </a:r>
            <a:r>
              <a:rPr lang="ru-RU" dirty="0"/>
              <a:t>то есть знания и сведения, необходимые для ведения деятельности по производству экономических благ</a:t>
            </a:r>
            <a:r>
              <a:rPr lang="ru-RU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ru-RU" b="1" u="sng" dirty="0">
                <a:solidFill>
                  <a:schemeClr val="accent6">
                    <a:lumMod val="75000"/>
                  </a:schemeClr>
                </a:solidFill>
              </a:rPr>
              <a:t>Основная проблема экономики </a:t>
            </a:r>
            <a:r>
              <a:rPr lang="ru-RU" dirty="0"/>
              <a:t>— удовлетворение неограниченных (постоянно растущих) потребностей людей за счёт ограниченных ресурсов.</a:t>
            </a:r>
          </a:p>
          <a:p>
            <a:pPr>
              <a:lnSpc>
                <a:spcPct val="150000"/>
              </a:lnSpc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8321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A49DC9-B69D-462F-8DEC-A04B85E38018}"/>
              </a:ext>
            </a:extLst>
          </p:cNvPr>
          <p:cNvSpPr txBox="1"/>
          <p:nvPr/>
        </p:nvSpPr>
        <p:spPr>
          <a:xfrm>
            <a:off x="861645" y="457200"/>
            <a:ext cx="11005889" cy="53860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800" b="1" dirty="0">
                <a:solidFill>
                  <a:srgbClr val="333333"/>
                </a:solidFill>
                <a:latin typeface="Circe"/>
              </a:rPr>
              <a:t>Потребность — </a:t>
            </a:r>
            <a:r>
              <a:rPr lang="ru-RU" sz="2800" dirty="0">
                <a:solidFill>
                  <a:srgbClr val="333333"/>
                </a:solidFill>
                <a:latin typeface="Circe"/>
              </a:rPr>
              <a:t>это необходимость в чём-либо для поддержания и развития жизнедеятельности человека и общества в целом.  </a:t>
            </a:r>
            <a:r>
              <a:rPr lang="ru-RU" sz="3600" b="0" i="0" dirty="0">
                <a:solidFill>
                  <a:srgbClr val="333333"/>
                </a:solidFill>
                <a:effectLst/>
                <a:latin typeface="Circe"/>
              </a:rPr>
              <a:t> </a:t>
            </a:r>
          </a:p>
          <a:p>
            <a:pPr algn="l"/>
            <a:endParaRPr lang="ru-RU" sz="2800" b="0" i="0" dirty="0">
              <a:solidFill>
                <a:srgbClr val="333333"/>
              </a:solidFill>
              <a:effectLst/>
              <a:latin typeface="Circe"/>
            </a:endParaRPr>
          </a:p>
          <a:p>
            <a:pPr algn="l"/>
            <a:r>
              <a:rPr lang="ru-RU" sz="2800" b="0" i="0" dirty="0">
                <a:solidFill>
                  <a:srgbClr val="333333"/>
                </a:solidFill>
                <a:effectLst/>
                <a:latin typeface="Circe"/>
              </a:rPr>
              <a:t>Потребности могут возникать и изменяться как под влиянием внутренних побудительных мотивов, так и под внешним воздействием. Удовлетворение потребностей в свою очередь становится мотивом для осуществления экономической деятельности.</a:t>
            </a:r>
          </a:p>
          <a:p>
            <a:pPr algn="l"/>
            <a:endParaRPr lang="ru-RU" sz="2800" b="0" i="0" dirty="0">
              <a:solidFill>
                <a:srgbClr val="333333"/>
              </a:solidFill>
              <a:effectLst/>
              <a:latin typeface="Circe"/>
            </a:endParaRPr>
          </a:p>
          <a:p>
            <a:pPr algn="l"/>
            <a:r>
              <a:rPr lang="ru-RU" sz="2800" b="0" i="0" dirty="0">
                <a:solidFill>
                  <a:srgbClr val="333333"/>
                </a:solidFill>
                <a:effectLst/>
                <a:latin typeface="Circe"/>
              </a:rPr>
              <a:t>Средства, с помощью которых удовлетворяются потребности, называются </a:t>
            </a:r>
            <a:r>
              <a:rPr lang="ru-RU" sz="2800" b="1" i="0" dirty="0">
                <a:solidFill>
                  <a:srgbClr val="333333"/>
                </a:solidFill>
                <a:effectLst/>
                <a:latin typeface="Circe"/>
              </a:rPr>
              <a:t>благами. </a:t>
            </a:r>
            <a:endParaRPr lang="ru-RU" sz="2800" b="0" i="0" dirty="0">
              <a:solidFill>
                <a:srgbClr val="333333"/>
              </a:solidFill>
              <a:effectLst/>
              <a:latin typeface="Circe"/>
            </a:endParaRPr>
          </a:p>
        </p:txBody>
      </p:sp>
    </p:spTree>
    <p:extLst>
      <p:ext uri="{BB962C8B-B14F-4D97-AF65-F5344CB8AC3E}">
        <p14:creationId xmlns:p14="http://schemas.microsoft.com/office/powerpoint/2010/main" val="190757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D597BCA-5DDD-40A0-BB95-75122EB8C52B}"/>
              </a:ext>
            </a:extLst>
          </p:cNvPr>
          <p:cNvSpPr txBox="1"/>
          <p:nvPr/>
        </p:nvSpPr>
        <p:spPr>
          <a:xfrm>
            <a:off x="735106" y="170329"/>
            <a:ext cx="1125070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2400" b="1" i="0" dirty="0">
                <a:solidFill>
                  <a:srgbClr val="333333"/>
                </a:solidFill>
                <a:effectLst/>
                <a:latin typeface="Circe"/>
              </a:rPr>
              <a:t>Экономические блага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Circe"/>
              </a:rPr>
              <a:t> — это средства, необходимые для удовлетворения потребностей людей и имеющиеся в распоряжении общества в ограниченном количестве. Обычно мы покупаем их, то есть для приобретения экономических благ нам приходится отказываться от других благ. Для их создания также необходимы определённые затраты. </a:t>
            </a:r>
            <a:r>
              <a:rPr lang="ru-RU" sz="2400" b="1" i="0" dirty="0">
                <a:solidFill>
                  <a:srgbClr val="333333"/>
                </a:solidFill>
                <a:effectLst/>
                <a:latin typeface="Circe"/>
              </a:rPr>
              <a:t>Экономическими благами, например, являются всевозможные товары, которые мы можем приобрести в магазинах.</a:t>
            </a:r>
          </a:p>
          <a:p>
            <a:pPr algn="l"/>
            <a:endParaRPr lang="ru-RU" sz="2400" b="0" i="0" dirty="0">
              <a:solidFill>
                <a:srgbClr val="333333"/>
              </a:solidFill>
              <a:effectLst/>
              <a:latin typeface="Circe"/>
            </a:endParaRPr>
          </a:p>
          <a:p>
            <a:pPr algn="l"/>
            <a:r>
              <a:rPr lang="ru-RU" sz="2400" b="1" i="0" dirty="0">
                <a:solidFill>
                  <a:srgbClr val="333333"/>
                </a:solidFill>
                <a:effectLst/>
                <a:latin typeface="Circe"/>
              </a:rPr>
              <a:t>Свободные блага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Circe"/>
              </a:rPr>
              <a:t> — блага, которые находятся в открытом доступе, их потребление неограниченно, не требует от нас отказа от иных благ взамен. </a:t>
            </a:r>
            <a:r>
              <a:rPr lang="ru-RU" sz="2400" b="1" i="0" dirty="0">
                <a:solidFill>
                  <a:srgbClr val="333333"/>
                </a:solidFill>
                <a:effectLst/>
                <a:latin typeface="Circe"/>
              </a:rPr>
              <a:t>Например, это солнечный свет, которым мы можем наслаждаться на прогулке в солнечную погоду.</a:t>
            </a:r>
          </a:p>
          <a:p>
            <a:pPr algn="l"/>
            <a:endParaRPr lang="ru-RU" sz="2400" b="0" i="0" dirty="0">
              <a:solidFill>
                <a:srgbClr val="333333"/>
              </a:solidFill>
              <a:effectLst/>
              <a:latin typeface="Circe"/>
            </a:endParaRPr>
          </a:p>
          <a:p>
            <a:pPr algn="l"/>
            <a:r>
              <a:rPr lang="ru-RU" sz="2400" b="1" i="0" dirty="0">
                <a:solidFill>
                  <a:srgbClr val="333333"/>
                </a:solidFill>
                <a:effectLst/>
                <a:latin typeface="Circe"/>
              </a:rPr>
              <a:t>Общественные блага </a:t>
            </a:r>
            <a:r>
              <a:rPr lang="ru-RU" sz="2400" b="0" i="0" dirty="0">
                <a:solidFill>
                  <a:srgbClr val="333333"/>
                </a:solidFill>
                <a:effectLst/>
                <a:latin typeface="Circe"/>
              </a:rPr>
              <a:t>сочетают определённые признаки двух предыдущих видов благ. Это блага, доступ к которым осуществляется свободно, но государство тратит финансовые средства для их создания и поддержания. Создание общественных благ является одной из экономических функций государства. </a:t>
            </a:r>
            <a:r>
              <a:rPr lang="ru-RU" sz="2400" b="1" i="0" dirty="0">
                <a:solidFill>
                  <a:srgbClr val="333333"/>
                </a:solidFill>
                <a:effectLst/>
                <a:latin typeface="Circe"/>
              </a:rPr>
              <a:t>К ним можно отнести, например, уличное освещение.</a:t>
            </a:r>
          </a:p>
        </p:txBody>
      </p:sp>
    </p:spTree>
    <p:extLst>
      <p:ext uri="{BB962C8B-B14F-4D97-AF65-F5344CB8AC3E}">
        <p14:creationId xmlns:p14="http://schemas.microsoft.com/office/powerpoint/2010/main" val="2825131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577788" y="0"/>
            <a:ext cx="9601200" cy="479612"/>
          </a:xfrm>
        </p:spPr>
        <p:txBody>
          <a:bodyPr>
            <a:normAutofit fontScale="90000"/>
          </a:bodyPr>
          <a:lstStyle/>
          <a:p>
            <a:pPr algn="ctr" defTabSz="457200"/>
            <a:r>
              <a:rPr lang="ru-RU" sz="3200" b="1" dirty="0">
                <a:solidFill>
                  <a:srgbClr val="333333"/>
                </a:solidFill>
                <a:latin typeface="Circe"/>
                <a:ea typeface="+mn-ea"/>
                <a:cs typeface="+mn-cs"/>
              </a:rPr>
              <a:t>Что такое альтернативные издержки?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1021977" y="1927412"/>
            <a:ext cx="1099969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333333"/>
                </a:solidFill>
                <a:latin typeface="Circe"/>
              </a:rPr>
              <a:t>- это ценность упущенной наилучшей альтернативы, когда при ограниченных ресурсах необходимо сделать выбор между несколькими взаимоисключающими альтернативами. Предполагая, что сделан наилучший выбор, это "издержки", понесенные из-за отсутствия выгоды, которую можно было бы получить, выбрав второй наилучший из доступных вариантов.</a:t>
            </a:r>
          </a:p>
        </p:txBody>
      </p:sp>
    </p:spTree>
    <p:extLst>
      <p:ext uri="{BB962C8B-B14F-4D97-AF65-F5344CB8AC3E}">
        <p14:creationId xmlns:p14="http://schemas.microsoft.com/office/powerpoint/2010/main" val="23334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577788" y="0"/>
            <a:ext cx="9601200" cy="479612"/>
          </a:xfrm>
        </p:spPr>
        <p:txBody>
          <a:bodyPr>
            <a:normAutofit fontScale="90000"/>
          </a:bodyPr>
          <a:lstStyle/>
          <a:p>
            <a:pPr algn="ctr" defTabSz="457200"/>
            <a:r>
              <a:rPr lang="ru-RU" sz="3200" b="1" dirty="0" smtClean="0">
                <a:solidFill>
                  <a:srgbClr val="333333"/>
                </a:solidFill>
                <a:latin typeface="Circe"/>
                <a:ea typeface="+mn-ea"/>
                <a:cs typeface="+mn-cs"/>
              </a:rPr>
              <a:t>Виды альтернативных издержек</a:t>
            </a:r>
            <a:endParaRPr lang="ru-RU" sz="3200" b="1" dirty="0">
              <a:solidFill>
                <a:srgbClr val="333333"/>
              </a:solidFill>
              <a:latin typeface="Circe"/>
              <a:ea typeface="+mn-ea"/>
              <a:cs typeface="+mn-cs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1030942" y="1237130"/>
            <a:ext cx="10999694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>
                <a:solidFill>
                  <a:srgbClr val="333333"/>
                </a:solidFill>
                <a:latin typeface="Circe"/>
              </a:rPr>
              <a:t>Явные альтернативные издержки — </a:t>
            </a:r>
            <a:r>
              <a:rPr lang="ru-RU" sz="2800" dirty="0">
                <a:solidFill>
                  <a:srgbClr val="333333"/>
                </a:solidFill>
                <a:latin typeface="Circe"/>
              </a:rPr>
              <a:t>это расходы в денежном выражении, которые связаны с производственным процессом. К ним относятся, например, зарплата рабочих, покупка оборудования, аренда недвижимости, коммунальные расходы, страхование, закупка сырья и материалов.</a:t>
            </a:r>
          </a:p>
          <a:p>
            <a:endParaRPr lang="ru-RU" sz="2800" dirty="0">
              <a:solidFill>
                <a:srgbClr val="333333"/>
              </a:solidFill>
              <a:latin typeface="Circe"/>
            </a:endParaRPr>
          </a:p>
          <a:p>
            <a:r>
              <a:rPr lang="ru-RU" sz="2800" b="1" dirty="0">
                <a:solidFill>
                  <a:srgbClr val="333333"/>
                </a:solidFill>
                <a:latin typeface="Circe"/>
              </a:rPr>
              <a:t>Неявные альтернативные издержки </a:t>
            </a:r>
            <a:r>
              <a:rPr lang="ru-RU" sz="2800" dirty="0">
                <a:solidFill>
                  <a:srgbClr val="333333"/>
                </a:solidFill>
                <a:latin typeface="Circe"/>
              </a:rPr>
              <a:t>— это издержки компании в виде недополученной прибыли или не произведенных расходов. К ним относятся, например, прибыль, которую можно получить от вложения в ценные бумаги, или доход предпринимателя, если бы он работал в ином месте.</a:t>
            </a:r>
          </a:p>
        </p:txBody>
      </p:sp>
    </p:spTree>
    <p:extLst>
      <p:ext uri="{BB962C8B-B14F-4D97-AF65-F5344CB8AC3E}">
        <p14:creationId xmlns:p14="http://schemas.microsoft.com/office/powerpoint/2010/main" val="2507720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577788" y="0"/>
            <a:ext cx="9601200" cy="479612"/>
          </a:xfrm>
        </p:spPr>
        <p:txBody>
          <a:bodyPr>
            <a:normAutofit fontScale="90000"/>
          </a:bodyPr>
          <a:lstStyle/>
          <a:p>
            <a:pPr algn="ctr" defTabSz="457200"/>
            <a:r>
              <a:rPr lang="ru-RU" sz="3200" b="1" dirty="0">
                <a:solidFill>
                  <a:srgbClr val="333333"/>
                </a:solidFill>
                <a:latin typeface="Circe"/>
                <a:ea typeface="+mn-ea"/>
                <a:cs typeface="+mn-cs"/>
              </a:rPr>
              <a:t>Закон возрастания альтернативных издержек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1030942" y="1237130"/>
            <a:ext cx="10999694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333333"/>
                </a:solidFill>
                <a:latin typeface="Circe"/>
              </a:rPr>
              <a:t>производство каждой дополнительной единицы товара, работы, услуги, любого общественного блага одновременно ведет к потере единиц другого общественного блага во все возрастающем количестве. </a:t>
            </a:r>
          </a:p>
          <a:p>
            <a:r>
              <a:rPr lang="ru-RU" sz="2800" dirty="0">
                <a:solidFill>
                  <a:srgbClr val="333333"/>
                </a:solidFill>
                <a:latin typeface="Circe"/>
              </a:rPr>
              <a:t>Другими словами, </a:t>
            </a:r>
            <a:r>
              <a:rPr lang="ru-RU" sz="2800" b="1" dirty="0">
                <a:solidFill>
                  <a:srgbClr val="333333"/>
                </a:solidFill>
                <a:latin typeface="Circe"/>
              </a:rPr>
              <a:t>если увеличивается производство одного блага, то производство другого блага теряет обороты.</a:t>
            </a:r>
            <a:r>
              <a:rPr lang="ru-RU" sz="2800" dirty="0">
                <a:solidFill>
                  <a:srgbClr val="333333"/>
                </a:solidFill>
                <a:latin typeface="Circe"/>
              </a:rPr>
              <a:t> Закон действует в модели, описываемой как экономика полной занятости.</a:t>
            </a:r>
          </a:p>
        </p:txBody>
      </p:sp>
    </p:spTree>
    <p:extLst>
      <p:ext uri="{BB962C8B-B14F-4D97-AF65-F5344CB8AC3E}">
        <p14:creationId xmlns:p14="http://schemas.microsoft.com/office/powerpoint/2010/main" val="3915615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6824" y="685800"/>
            <a:ext cx="11385176" cy="649941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YS Text"/>
              </a:rPr>
              <a:t> 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735107" y="297934"/>
            <a:ext cx="11136208" cy="489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89000"/>
              </a:lnSpc>
              <a:spcBef>
                <a:spcPct val="0"/>
              </a:spcBef>
            </a:pPr>
            <a:r>
              <a:rPr lang="ru-RU" sz="2900" b="1" dirty="0">
                <a:solidFill>
                  <a:srgbClr val="333333"/>
                </a:solidFill>
                <a:latin typeface="Circe"/>
              </a:rPr>
              <a:t>Кривая производственных возможностей (КПВ)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806824" y="1123442"/>
            <a:ext cx="1138517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333333"/>
                </a:solidFill>
                <a:latin typeface="Circe"/>
              </a:rPr>
              <a:t>– экономическая модель, показывающая возможные объёмы производства двух благ </a:t>
            </a:r>
            <a:r>
              <a:rPr lang="ru-RU" sz="2800" b="1" dirty="0">
                <a:solidFill>
                  <a:srgbClr val="333333"/>
                </a:solidFill>
                <a:latin typeface="Circe"/>
              </a:rPr>
              <a:t>при эффективном и полном использовании ресурсов</a:t>
            </a:r>
            <a:r>
              <a:rPr lang="ru-RU" sz="2800" dirty="0">
                <a:solidFill>
                  <a:srgbClr val="333333"/>
                </a:solidFill>
                <a:latin typeface="Circe"/>
              </a:rPr>
              <a:t>, т.е. какое максимальное количество товара Б может быть произведено при каждом возможном объёме производства товара А и наоборот.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t="20194" r="-373"/>
          <a:stretch/>
        </p:blipFill>
        <p:spPr>
          <a:xfrm>
            <a:off x="4509247" y="3980329"/>
            <a:ext cx="4831976" cy="287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6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33113"/>
            <a:ext cx="10644116" cy="521979"/>
          </a:xfrm>
        </p:spPr>
        <p:txBody>
          <a:bodyPr>
            <a:normAutofit/>
          </a:bodyPr>
          <a:lstStyle/>
          <a:p>
            <a:pPr marL="228600" lvl="0" indent="-228600">
              <a:lnSpc>
                <a:spcPct val="107000"/>
              </a:lnSpc>
              <a:spcBef>
                <a:spcPts val="1000"/>
              </a:spcBef>
              <a:spcAft>
                <a:spcPts val="800"/>
              </a:spcAft>
            </a:pPr>
            <a:r>
              <a:rPr lang="ru-RU" sz="2400" b="1" kern="1800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Экономический рост, экономический цикл и экономическое </a:t>
            </a:r>
            <a:r>
              <a:rPr lang="ru-RU" sz="2400" b="1" kern="1800" dirty="0" smtClean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развитие</a:t>
            </a:r>
            <a:endParaRPr lang="ru-RU" sz="2400" dirty="0">
              <a:solidFill>
                <a:srgbClr val="7030A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41680" y="1036320"/>
            <a:ext cx="11036338" cy="5140643"/>
          </a:xfrm>
        </p:spPr>
        <p:txBody>
          <a:bodyPr>
            <a:normAutofit/>
          </a:bodyPr>
          <a:lstStyle/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i="1" dirty="0" smtClean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i="1" u="sng" dirty="0" smtClean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Экономический</a:t>
            </a:r>
            <a:r>
              <a:rPr lang="ru-RU" b="1" i="1" u="sng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рост </a:t>
            </a:r>
            <a:r>
              <a:rPr lang="ru-RU" b="1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</a:t>
            </a:r>
            <a:r>
              <a:rPr lang="ru-RU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это долговременное увеличение реального объёма валового </a:t>
            </a:r>
            <a:r>
              <a:rPr lang="ru-RU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внутреннего 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продукта как в абсолютных значениях, так и в расчёте на каждого жителя страны.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ctr">
              <a:lnSpc>
                <a:spcPct val="107000"/>
              </a:lnSpc>
              <a:spcAft>
                <a:spcPts val="0"/>
              </a:spcAft>
              <a:buNone/>
            </a:pPr>
            <a:r>
              <a:rPr lang="ru-RU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Темпы экономического роста определяют следующие </a:t>
            </a:r>
            <a:r>
              <a:rPr lang="ru-RU" b="1" u="sng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факторы:</a:t>
            </a:r>
            <a:endParaRPr lang="ru-RU" sz="2400" b="1" u="sng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 природные ресурсы;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 трудовые ресурсы;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 тип социально-экономической системы и состояние социально-политической обстановки в стране;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sz="24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 </a:t>
            </a:r>
            <a:r>
              <a:rPr lang="ru-RU" sz="2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степень использования достижений научно-технического прогресса в производстве.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71429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87706"/>
            <a:ext cx="10515600" cy="494684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0"/>
              </a:spcAft>
            </a:pPr>
            <a:r>
              <a:rPr lang="ru-RU" sz="2400" b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Два пути достижения экономического </a:t>
            </a:r>
            <a:r>
              <a:rPr lang="ru-RU" sz="2400" b="1" dirty="0" smtClean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роста</a:t>
            </a:r>
            <a:endParaRPr lang="ru-RU" sz="2400" dirty="0">
              <a:solidFill>
                <a:srgbClr val="7030A0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491762"/>
              </p:ext>
            </p:extLst>
          </p:nvPr>
        </p:nvGraphicFramePr>
        <p:xfrm>
          <a:off x="701040" y="975360"/>
          <a:ext cx="11490959" cy="5659120"/>
        </p:xfrm>
        <a:graphic>
          <a:graphicData uri="http://schemas.openxmlformats.org/drawingml/2006/table">
            <a:tbl>
              <a:tblPr firstRow="1" firstCol="1" bandRow="1"/>
              <a:tblGrid>
                <a:gridCol w="58356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52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556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i="1" dirty="0">
                          <a:solidFill>
                            <a:srgbClr val="7030A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Экстенсивный путь</a:t>
                      </a:r>
                      <a:endParaRPr lang="ru-RU" sz="2000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i="1" dirty="0">
                          <a:solidFill>
                            <a:srgbClr val="7030A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Интенсивный путь</a:t>
                      </a:r>
                      <a:endParaRPr lang="ru-RU" sz="2000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0348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Увеличение ВВП за счет расширения масштабов использования ресурсов </a:t>
                      </a:r>
                      <a:endParaRPr lang="ru-RU" sz="2000" b="1" dirty="0" smtClean="0">
                        <a:solidFill>
                          <a:srgbClr val="002060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 smtClean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ru-RU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в производство вовлекаются имеющиеся в стране, но еще неиспользованные ресурсы):</a:t>
                      </a:r>
                      <a:endParaRPr lang="ru-RU" sz="2000" b="1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60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Увеличение количества станков.</a:t>
                      </a:r>
                      <a:endParaRPr lang="ru-RU" sz="2000" dirty="0">
                        <a:solidFill>
                          <a:srgbClr val="40404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60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Приём дополнительных рабочих.</a:t>
                      </a:r>
                      <a:endParaRPr lang="ru-RU" sz="2000" dirty="0">
                        <a:solidFill>
                          <a:srgbClr val="40404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60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Сохранение в неизменном виде технологии производства.</a:t>
                      </a:r>
                      <a:endParaRPr lang="ru-RU" sz="2000" dirty="0">
                        <a:solidFill>
                          <a:srgbClr val="40404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60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Увеличение площади обработанных земель.</a:t>
                      </a:r>
                      <a:endParaRPr lang="ru-RU" sz="2000" dirty="0">
                        <a:solidFill>
                          <a:srgbClr val="40404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Разработка новых месторождений.</a:t>
                      </a:r>
                      <a:endParaRPr lang="ru-RU" sz="2000" dirty="0">
                        <a:solidFill>
                          <a:srgbClr val="40404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2000" b="1" dirty="0">
                          <a:solidFill>
                            <a:srgbClr val="00206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Увеличение ВВП за счет качественного улучшения факторов производства и повышения их эффективности:</a:t>
                      </a:r>
                      <a:endParaRPr lang="ru-RU" sz="2000" b="1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60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Научно-технический прогресс (НТП).</a:t>
                      </a:r>
                      <a:endParaRPr lang="ru-RU" sz="2000" dirty="0">
                        <a:solidFill>
                          <a:srgbClr val="40404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60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Экономия на масштабе (укрупнение производства повышает его эффективность).</a:t>
                      </a:r>
                      <a:endParaRPr lang="ru-RU" sz="2000" dirty="0">
                        <a:solidFill>
                          <a:srgbClr val="40404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60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Повышение квалификации работников.</a:t>
                      </a:r>
                      <a:endParaRPr lang="ru-RU" sz="2000" dirty="0">
                        <a:solidFill>
                          <a:srgbClr val="40404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>
                        <a:lnSpc>
                          <a:spcPct val="107000"/>
                        </a:lnSpc>
                        <a:spcAft>
                          <a:spcPts val="800"/>
                        </a:spcAft>
                        <a:buSzPts val="1000"/>
                        <a:buFont typeface="Symbol" panose="05050102010706020507" pitchFamily="18" charset="2"/>
                        <a:buChar char=""/>
                        <a:tabLst>
                          <a:tab pos="457200" algn="l"/>
                        </a:tabLst>
                      </a:pPr>
                      <a:r>
                        <a:rPr lang="ru-RU" sz="2000" dirty="0">
                          <a:solidFill>
                            <a:srgbClr val="40404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Рациональное распределение ресурсов (капитал и рабочая сила переходят из менее эффективных отраслей в более эффективные).</a:t>
                      </a:r>
                      <a:endParaRPr lang="ru-RU" sz="2000" dirty="0">
                        <a:solidFill>
                          <a:srgbClr val="40404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42875" marR="142875" marT="95250" marB="142875"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40102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1359" y="223520"/>
            <a:ext cx="11470641" cy="6532880"/>
          </a:xfrm>
        </p:spPr>
        <p:txBody>
          <a:bodyPr>
            <a:normAutofit/>
          </a:bodyPr>
          <a:lstStyle/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b="1" i="1" dirty="0" smtClean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i="1" u="sng" dirty="0" smtClean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Экономический </a:t>
            </a:r>
            <a:r>
              <a:rPr lang="ru-RU" b="1" i="1" u="sng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цикл </a:t>
            </a:r>
            <a:r>
              <a:rPr lang="ru-RU" b="1" i="1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</a:t>
            </a:r>
            <a:r>
              <a:rPr lang="ru-RU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это период развития рыночной экономики от одного кризиса до другого. Различают четыре стадии экономического цикла: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b="1" i="1" dirty="0" smtClean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i="1" dirty="0" smtClean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b="1" i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Кризис (спад)</a:t>
            </a:r>
            <a:r>
              <a:rPr lang="ru-RU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— начальная и определяющая фаза цикла. Сокращение реального объёма производства, потребления, доходов и инвестиций, рост безработицы, обострение социально-экономических противоречий в обществе. Сокращение общего объёма производства называют </a:t>
            </a:r>
            <a:r>
              <a:rPr lang="ru-RU" b="1" i="1" u="sng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рецессией.</a:t>
            </a:r>
            <a:endParaRPr lang="ru-RU" sz="2400" u="sng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b="1" i="1" dirty="0" smtClean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i="1" dirty="0" smtClean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ru-RU" b="1" i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Депрессия (дно кризиса)</a:t>
            </a:r>
            <a:r>
              <a:rPr lang="ru-RU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— это экономический спад в экономике, переросший в затяжную фазу, так называемая </a:t>
            </a:r>
            <a:r>
              <a:rPr lang="ru-RU" b="1" i="1" u="sng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стагнация экономики</a:t>
            </a:r>
            <a:r>
              <a:rPr lang="ru-RU" b="1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Наступает после кризиса и может продолжаться длительное время. Характеризуется низким, хотя и достаточно стабильным, уровнем производства, высоким уровнем безработицы (циклической и застойной).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b="1" i="1" dirty="0" smtClean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i="1" dirty="0" smtClean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ru-RU" b="1" i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Оживление</a:t>
            </a:r>
            <a:r>
              <a:rPr lang="ru-RU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— это постепенный рост производства, привлечение дополнительной рабочей силы в промышленность, рост прибыли предпринимателей и доходов населения.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b="1" i="1" dirty="0" smtClean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b="1" i="1" dirty="0" smtClean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ru-RU" b="1" i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Экономический подъем (бум, пик)</a:t>
            </a:r>
            <a:r>
              <a:rPr lang="ru-RU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 это период, который характеризуется почти полной занятостью активного населения, постоянным расширением производства всех товаров и услуг, ростом доходов предпринимателей и населения, ростом валового национального продукта. </a:t>
            </a:r>
            <a:endParaRPr lang="ru-RU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ru-RU" b="1" dirty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Основные фазы цикла — кризис и подъем, промежуточные — депрессия и оживление.</a:t>
            </a:r>
            <a:endParaRPr lang="ru-RU" sz="2400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2890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4389120" y="2184399"/>
            <a:ext cx="780288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/>
              <a:t>Экономисты </a:t>
            </a:r>
            <a:r>
              <a:rPr lang="ru-RU" sz="1600" b="1" dirty="0" err="1"/>
              <a:t>Дарон</a:t>
            </a:r>
            <a:r>
              <a:rPr lang="ru-RU" sz="1600" b="1" dirty="0"/>
              <a:t> </a:t>
            </a:r>
            <a:r>
              <a:rPr lang="ru-RU" sz="1600" b="1" dirty="0" err="1"/>
              <a:t>Аджемоглу</a:t>
            </a:r>
            <a:r>
              <a:rPr lang="ru-RU" sz="1600" b="1" dirty="0"/>
              <a:t>, </a:t>
            </a:r>
            <a:r>
              <a:rPr lang="ru-RU" sz="1600" b="1" dirty="0" err="1"/>
              <a:t>Саймон</a:t>
            </a:r>
            <a:r>
              <a:rPr lang="ru-RU" sz="1600" b="1" dirty="0"/>
              <a:t> Джонсон и Джеймс Робинсон получили Нобелевскую премию по экономике в 2024 году за изучение причин различий в уровне благосостояния между странами. </a:t>
            </a:r>
            <a:endParaRPr lang="ru-RU" sz="1600" b="1" dirty="0" smtClean="0"/>
          </a:p>
          <a:p>
            <a:r>
              <a:rPr lang="ru-RU" sz="1600" dirty="0"/>
              <a:t>По мнению авторов, это различие </a:t>
            </a:r>
            <a:r>
              <a:rPr lang="ru-RU" sz="1600" b="1" dirty="0"/>
              <a:t>возникло в процессе колонизации разных стран. </a:t>
            </a:r>
            <a:endParaRPr lang="ru-RU" sz="1600" b="1" dirty="0" smtClean="0"/>
          </a:p>
          <a:p>
            <a:r>
              <a:rPr lang="ru-RU" sz="1600" dirty="0" smtClean="0"/>
              <a:t>Там</a:t>
            </a:r>
            <a:r>
              <a:rPr lang="ru-RU" sz="1600" dirty="0"/>
              <a:t>, где природа и климат не способствовали проживанию европейцев, они организовывали вахтовый метод работы и стремились выкачивать ресурсы страны, создавая экстрактивные институты</a:t>
            </a:r>
            <a:r>
              <a:rPr lang="ru-RU" sz="1600" dirty="0" smtClean="0"/>
              <a:t>.</a:t>
            </a:r>
          </a:p>
          <a:p>
            <a:r>
              <a:rPr lang="ru-RU" sz="1600" dirty="0" smtClean="0"/>
              <a:t>А </a:t>
            </a:r>
            <a:r>
              <a:rPr lang="ru-RU" sz="1600" dirty="0"/>
              <a:t>там, где они оседали, как в Северной Америке, и намеревались жить долго и счастливо, они создавали инклюзивные институты, способствующие высококвалифицированному труду и привлечению качественного человеческого капитала. </a:t>
            </a:r>
            <a:endParaRPr lang="ru-RU" sz="1600" dirty="0" smtClean="0"/>
          </a:p>
          <a:p>
            <a:r>
              <a:rPr lang="ru-RU" sz="1600" dirty="0" smtClean="0"/>
              <a:t>Таким </a:t>
            </a:r>
            <a:r>
              <a:rPr lang="ru-RU" sz="1600" dirty="0"/>
              <a:t>образом, </a:t>
            </a:r>
            <a:r>
              <a:rPr lang="ru-RU" sz="1600" b="1" dirty="0"/>
              <a:t>инклюзивные институты </a:t>
            </a:r>
            <a:r>
              <a:rPr lang="ru-RU" sz="1600" dirty="0"/>
              <a:t>ориентированы на потребности людей с высокими компетенциями и создают удобные условия для граждан. Они воздействуют на экономику через налоговые каналы и демократические волеизъявления. В отличие от них, </a:t>
            </a:r>
            <a:r>
              <a:rPr lang="ru-RU" sz="1600" b="1" dirty="0"/>
              <a:t>экстрактивные институты</a:t>
            </a:r>
            <a:r>
              <a:rPr lang="ru-RU" sz="1600" dirty="0"/>
              <a:t> направлены на получение ренты, не обязательно административной или монопольной, и могут давать значительные доходы, но иметь негативные последствия в долгосрочной </a:t>
            </a:r>
            <a:r>
              <a:rPr lang="ru-RU" sz="1600" dirty="0" smtClean="0"/>
              <a:t>перспективе</a:t>
            </a:r>
            <a:r>
              <a:rPr lang="ru-RU" sz="1600" dirty="0"/>
              <a:t>.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24" y="48866"/>
            <a:ext cx="3632632" cy="564073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5058" t="15359" r="4722" b="24292"/>
          <a:stretch/>
        </p:blipFill>
        <p:spPr>
          <a:xfrm>
            <a:off x="6216226" y="-81280"/>
            <a:ext cx="5975774" cy="2102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4199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83358" y="1400241"/>
            <a:ext cx="10515600" cy="494684"/>
          </a:xfrm>
        </p:spPr>
        <p:txBody>
          <a:bodyPr/>
          <a:lstStyle/>
          <a:p>
            <a:pPr marL="228600" lvl="0" indent="-228600" algn="ctr">
              <a:lnSpc>
                <a:spcPct val="107000"/>
              </a:lnSpc>
              <a:spcBef>
                <a:spcPts val="1000"/>
              </a:spcBef>
            </a:pPr>
            <a:r>
              <a:rPr lang="ru-RU" sz="2400" b="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Основные показатели уровня экономического развития</a:t>
            </a:r>
            <a:r>
              <a:rPr lang="ru-RU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2319" y="2194559"/>
            <a:ext cx="11050289" cy="4151649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sz="2600" dirty="0" smtClean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sz="2600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ВВП, ВНП и </a:t>
            </a:r>
            <a:r>
              <a:rPr lang="ru-RU" sz="2600" b="1" i="1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национальный доход</a:t>
            </a:r>
            <a:r>
              <a:rPr lang="ru-RU" sz="2600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на душу населения.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sz="2600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2) Производство основных видов продукции (электроэнергии, основных продуктов питания — зерна, молока, мяса, сахара, картофеля и др.) на душу населения.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sz="2600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3) Отраслевая структура национальной экономики: соотношение между крупными народнохозяйственными отраслями материального и нематериального производства.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sz="2600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4) Уровень и качество жизни населения (анализ </a:t>
            </a:r>
            <a:r>
              <a:rPr lang="ru-RU" sz="2600" b="1" i="1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потребительской корзины,</a:t>
            </a:r>
            <a:r>
              <a:rPr lang="ru-RU" sz="2600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прожиточного минимума).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sz="2600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5) Показатели экономической эффективности производства.</a:t>
            </a:r>
            <a:endParaRPr lang="ru-RU" sz="2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70560" y="0"/>
            <a:ext cx="11521440" cy="1277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>
              <a:lnSpc>
                <a:spcPct val="107000"/>
              </a:lnSpc>
              <a:spcBef>
                <a:spcPts val="1000"/>
              </a:spcBef>
            </a:pPr>
            <a:r>
              <a:rPr lang="ru-RU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Экономическое развитие</a:t>
            </a:r>
            <a:r>
              <a:rPr lang="ru-RU" sz="2400" i="1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— </a:t>
            </a:r>
            <a:r>
              <a:rPr lang="ru-RU" sz="2400" dirty="0">
                <a:solidFill>
                  <a:srgbClr val="333333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процесс прохождения экономикой не только фаз роста, но и фаз спада, которые могут сопровождаться как относительным, так и абсолютным падением объёмов производства.</a:t>
            </a:r>
            <a:endParaRPr lang="ru-RU" sz="2400" dirty="0">
              <a:solidFill>
                <a:prstClr val="black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0198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ВВП и ВНП</a:t>
            </a:r>
            <a:endParaRPr lang="ru-RU" b="1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82320" y="1503680"/>
            <a:ext cx="11409680" cy="5242560"/>
          </a:xfrm>
        </p:spPr>
        <p:txBody>
          <a:bodyPr>
            <a:normAutofit/>
          </a:bodyPr>
          <a:lstStyle/>
          <a:p>
            <a:pPr indent="449580">
              <a:lnSpc>
                <a:spcPct val="107000"/>
              </a:lnSpc>
              <a:spcAft>
                <a:spcPts val="0"/>
              </a:spcAft>
            </a:pPr>
            <a:r>
              <a:rPr lang="ru-RU" b="1" i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Валовой национальный продукт</a:t>
            </a:r>
            <a:r>
              <a:rPr lang="ru-RU" i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 англ. </a:t>
            </a:r>
            <a:r>
              <a:rPr lang="ru-RU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Gross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National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Product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— совокупная рыночная стоимость всех конечных товаров и услуг, произведённых резидентами страны как внутри страны, так и за её пределами за определённый период (обычно за год</a:t>
            </a:r>
            <a:r>
              <a:rPr lang="ru-RU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indent="449580">
              <a:lnSpc>
                <a:spcPct val="107000"/>
              </a:lnSpc>
              <a:spcAft>
                <a:spcPts val="0"/>
              </a:spcAft>
            </a:pPr>
            <a:r>
              <a:rPr lang="ru-RU" b="1" i="1" dirty="0" smtClean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Валовой </a:t>
            </a:r>
            <a:r>
              <a:rPr lang="ru-RU" b="1" i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внутренний продукт</a:t>
            </a:r>
            <a:r>
              <a:rPr lang="ru-RU" i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 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это совокупная рыночная стоимость всех конечных товаров и услуг, произведённых в стране за определённый период времени (обычно квартал или год). </a:t>
            </a:r>
          </a:p>
          <a:p>
            <a:pPr marL="0" indent="0">
              <a:buNone/>
            </a:pPr>
            <a:r>
              <a:rPr lang="ru-RU" dirty="0"/>
              <a:t>Особенности:</a:t>
            </a:r>
          </a:p>
          <a:p>
            <a:r>
              <a:rPr lang="ru-RU" dirty="0"/>
              <a:t>Учитывают только товары и услуги для конечного потребления, а не для производства других товаров. Например, если производитель одежды купил ткань для пошива рубашек, то стоимость этой ткани отдельно в ВВП не войдёт — в ВВП будет учтена только стоимость готовых рубашек, проданных в магазине.</a:t>
            </a:r>
          </a:p>
          <a:p>
            <a:r>
              <a:rPr lang="ru-RU" dirty="0"/>
              <a:t>В расчёт не включают доходы, не связанные с производством товаров и услуг: прибыль от операций на фондовом рынке, социальные выплаты, доходы от перепродажи товаров на вторичном рынке и пожертвования.</a:t>
            </a:r>
          </a:p>
        </p:txBody>
      </p:sp>
    </p:spTree>
    <p:extLst>
      <p:ext uri="{BB962C8B-B14F-4D97-AF65-F5344CB8AC3E}">
        <p14:creationId xmlns:p14="http://schemas.microsoft.com/office/powerpoint/2010/main" val="41823796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040" y="128599"/>
            <a:ext cx="10210800" cy="643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356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1360" y="2946400"/>
            <a:ext cx="11470640" cy="762000"/>
          </a:xfr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ru-RU" dirty="0" smtClean="0"/>
              <a:t>ДОМАШНЕЕ ЗАДАНИЕ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69293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1999" y="163774"/>
            <a:ext cx="11316269" cy="1146412"/>
          </a:xfrm>
        </p:spPr>
        <p:txBody>
          <a:bodyPr>
            <a:noAutofit/>
          </a:bodyPr>
          <a:lstStyle/>
          <a:p>
            <a:pPr marL="228600" lvl="0" indent="-228600" algn="ctr">
              <a:lnSpc>
                <a:spcPct val="107000"/>
              </a:lnSpc>
              <a:spcBef>
                <a:spcPts val="1000"/>
              </a:spcBef>
            </a:pPr>
            <a:r>
              <a:rPr lang="ru-RU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Составить доклад по плану.</a:t>
            </a:r>
            <a:br>
              <a:rPr lang="ru-RU" sz="2800" b="1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https://resh.edu.ru/subject/lesson/4104/start/98978/</a:t>
            </a:r>
            <a:endParaRPr lang="ru-RU" sz="2800" dirty="0">
              <a:solidFill>
                <a:schemeClr val="tx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05132" y="1310186"/>
            <a:ext cx="11430001" cy="5547814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rmAutofit fontScale="77500" lnSpcReduction="20000"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endParaRPr lang="ru-RU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6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Понятие экономики как науки.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6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Основные задачи экономической науки.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6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Предмет исследования и особенности экономической науки.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6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Функции экономики как науки: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познавательная;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методологическая;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практическая (прагматическая);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образовательная;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социальная.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6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Уровни анализа в экономической теории: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микроэкономика;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макроэкономика.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ru-RU" sz="2200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Перспективы развития экономической науки в постиндустриальном обществе.</a:t>
            </a:r>
            <a:endParaRPr lang="ru-RU" sz="2200" dirty="0" smtClean="0">
              <a:solidFill>
                <a:srgbClr val="333333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43544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626932" y="119529"/>
            <a:ext cx="1148378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rgbClr val="7030A0"/>
                </a:solidFill>
                <a:latin typeface="Circe"/>
              </a:rPr>
              <a:t>Заполните табл</a:t>
            </a:r>
            <a:r>
              <a:rPr lang="ru-RU" sz="2800" dirty="0" smtClean="0">
                <a:solidFill>
                  <a:srgbClr val="7030A0"/>
                </a:solidFill>
                <a:latin typeface="Circe"/>
              </a:rPr>
              <a:t>., </a:t>
            </a:r>
            <a:r>
              <a:rPr lang="ru-RU" sz="2800" dirty="0">
                <a:solidFill>
                  <a:srgbClr val="7030A0"/>
                </a:solidFill>
                <a:latin typeface="Circe"/>
              </a:rPr>
              <a:t>характеризуя национальные модели</a:t>
            </a:r>
          </a:p>
          <a:p>
            <a:r>
              <a:rPr lang="ru-RU" sz="2800" dirty="0">
                <a:solidFill>
                  <a:srgbClr val="7030A0"/>
                </a:solidFill>
                <a:latin typeface="Circe"/>
              </a:rPr>
              <a:t>современных экономических </a:t>
            </a:r>
            <a:r>
              <a:rPr lang="ru-RU" sz="2800" dirty="0" smtClean="0">
                <a:solidFill>
                  <a:srgbClr val="7030A0"/>
                </a:solidFill>
                <a:latin typeface="Circe"/>
              </a:rPr>
              <a:t>систем.</a:t>
            </a:r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54587"/>
              </p:ext>
            </p:extLst>
          </p:nvPr>
        </p:nvGraphicFramePr>
        <p:xfrm>
          <a:off x="708208" y="1456564"/>
          <a:ext cx="11483792" cy="4578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0948">
                  <a:extLst>
                    <a:ext uri="{9D8B030D-6E8A-4147-A177-3AD203B41FA5}">
                      <a16:colId xmlns:a16="http://schemas.microsoft.com/office/drawing/2014/main" val="463506090"/>
                    </a:ext>
                  </a:extLst>
                </a:gridCol>
                <a:gridCol w="2870948">
                  <a:extLst>
                    <a:ext uri="{9D8B030D-6E8A-4147-A177-3AD203B41FA5}">
                      <a16:colId xmlns:a16="http://schemas.microsoft.com/office/drawing/2014/main" val="853994287"/>
                    </a:ext>
                  </a:extLst>
                </a:gridCol>
                <a:gridCol w="2870948">
                  <a:extLst>
                    <a:ext uri="{9D8B030D-6E8A-4147-A177-3AD203B41FA5}">
                      <a16:colId xmlns:a16="http://schemas.microsoft.com/office/drawing/2014/main" val="1813257544"/>
                    </a:ext>
                  </a:extLst>
                </a:gridCol>
                <a:gridCol w="2870948">
                  <a:extLst>
                    <a:ext uri="{9D8B030D-6E8A-4147-A177-3AD203B41FA5}">
                      <a16:colId xmlns:a16="http://schemas.microsoft.com/office/drawing/2014/main" val="3241284987"/>
                    </a:ext>
                  </a:extLst>
                </a:gridCol>
              </a:tblGrid>
              <a:tr h="654068">
                <a:tc>
                  <a:txBody>
                    <a:bodyPr/>
                    <a:lstStyle/>
                    <a:p>
                      <a:r>
                        <a:rPr lang="ru-RU" dirty="0" smtClean="0"/>
                        <a:t>Наименование модели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Отличительные черты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Преимущества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/>
                        <a:t>Недостатки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624377"/>
                  </a:ext>
                </a:extLst>
              </a:tr>
              <a:tr h="654068">
                <a:tc>
                  <a:txBody>
                    <a:bodyPr/>
                    <a:lstStyle/>
                    <a:p>
                      <a:r>
                        <a:rPr lang="ru-RU" dirty="0" smtClean="0"/>
                        <a:t>Американская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6575425"/>
                  </a:ext>
                </a:extLst>
              </a:tr>
              <a:tr h="654068">
                <a:tc>
                  <a:txBody>
                    <a:bodyPr/>
                    <a:lstStyle/>
                    <a:p>
                      <a:r>
                        <a:rPr lang="ru-RU" dirty="0" smtClean="0"/>
                        <a:t>Японская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104654"/>
                  </a:ext>
                </a:extLst>
              </a:tr>
              <a:tr h="654068">
                <a:tc>
                  <a:txBody>
                    <a:bodyPr/>
                    <a:lstStyle/>
                    <a:p>
                      <a:r>
                        <a:rPr lang="ru-RU" dirty="0" smtClean="0"/>
                        <a:t>Шведская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4863716"/>
                  </a:ext>
                </a:extLst>
              </a:tr>
              <a:tr h="654068">
                <a:tc>
                  <a:txBody>
                    <a:bodyPr/>
                    <a:lstStyle/>
                    <a:p>
                      <a:r>
                        <a:rPr lang="ru-RU" dirty="0" smtClean="0"/>
                        <a:t>Германская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713412"/>
                  </a:ext>
                </a:extLst>
              </a:tr>
              <a:tr h="654068">
                <a:tc>
                  <a:txBody>
                    <a:bodyPr/>
                    <a:lstStyle/>
                    <a:p>
                      <a:r>
                        <a:rPr lang="ru-RU" dirty="0" smtClean="0"/>
                        <a:t>Южнокорейская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8289823"/>
                  </a:ext>
                </a:extLst>
              </a:tr>
              <a:tr h="654068">
                <a:tc>
                  <a:txBody>
                    <a:bodyPr/>
                    <a:lstStyle/>
                    <a:p>
                      <a:r>
                        <a:rPr lang="ru-RU" dirty="0" smtClean="0"/>
                        <a:t>Китайская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168709"/>
                  </a:ext>
                </a:extLst>
              </a:tr>
            </a:tbl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2277990"/>
              </p:ext>
            </p:extLst>
          </p:nvPr>
        </p:nvGraphicFramePr>
        <p:xfrm>
          <a:off x="10542587" y="6254115"/>
          <a:ext cx="1649413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Объект упаковщика для оболочки" showAsIcon="1" r:id="rId3" imgW="1649520" imgH="523800" progId="Package">
                  <p:embed/>
                </p:oleObj>
              </mc:Choice>
              <mc:Fallback>
                <p:oleObj name="Объект упаковщика для оболочки" showAsIcon="1" r:id="rId3" imgW="1649520" imgH="523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42587" y="6254115"/>
                        <a:ext cx="1649413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088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88160" y="0"/>
            <a:ext cx="9601200" cy="807720"/>
          </a:xfrm>
        </p:spPr>
        <p:txBody>
          <a:bodyPr/>
          <a:lstStyle/>
          <a:p>
            <a:r>
              <a:rPr lang="ru-RU" dirty="0" smtClean="0">
                <a:solidFill>
                  <a:srgbClr val="7030A0"/>
                </a:solidFill>
              </a:rPr>
              <a:t>Рекомендованная литература</a:t>
            </a:r>
            <a:endParaRPr lang="ru-RU" dirty="0">
              <a:solidFill>
                <a:srgbClr val="7030A0"/>
              </a:solidFill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33120" y="807720"/>
            <a:ext cx="11358880" cy="2585323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lt2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dirty="0"/>
              <a:t>Васильев, В. П.  Экономика : учебник и практикум для </a:t>
            </a:r>
            <a:r>
              <a:rPr lang="ru-RU" dirty="0" smtClean="0"/>
              <a:t>СПО. Москва: Юрайт</a:t>
            </a:r>
            <a:r>
              <a:rPr lang="ru-RU" dirty="0"/>
              <a:t>, 2025. — 299 с. </a:t>
            </a:r>
            <a:r>
              <a:rPr lang="ru-RU" dirty="0" smtClean="0"/>
              <a:t>URL</a:t>
            </a:r>
            <a:r>
              <a:rPr lang="ru-RU" dirty="0"/>
              <a:t>: </a:t>
            </a:r>
            <a:r>
              <a:rPr lang="ru-RU" dirty="0">
                <a:hlinkClick r:id="rId2"/>
              </a:rPr>
              <a:t>https://</a:t>
            </a:r>
            <a:r>
              <a:rPr lang="ru-RU" dirty="0" smtClean="0">
                <a:hlinkClick r:id="rId2"/>
              </a:rPr>
              <a:t>urait.ru/bcode/567035</a:t>
            </a: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Экономика России : учебник и практикум для </a:t>
            </a:r>
            <a:r>
              <a:rPr lang="ru-RU" dirty="0" smtClean="0"/>
              <a:t>СПО.</a:t>
            </a:r>
            <a:r>
              <a:rPr lang="ru-RU" dirty="0"/>
              <a:t> — Москва : </a:t>
            </a:r>
            <a:r>
              <a:rPr lang="ru-RU" dirty="0" smtClean="0"/>
              <a:t>Юрайт</a:t>
            </a:r>
            <a:r>
              <a:rPr lang="ru-RU" dirty="0"/>
              <a:t>, 2025. — 565 с</a:t>
            </a:r>
            <a:r>
              <a:rPr lang="ru-RU" dirty="0" smtClean="0"/>
              <a:t>. URL</a:t>
            </a:r>
            <a:r>
              <a:rPr lang="ru-RU" dirty="0"/>
              <a:t>: </a:t>
            </a:r>
            <a:r>
              <a:rPr lang="ru-RU" dirty="0">
                <a:hlinkClick r:id="rId3"/>
              </a:rPr>
              <a:t>https://</a:t>
            </a:r>
            <a:r>
              <a:rPr lang="ru-RU" dirty="0" smtClean="0">
                <a:hlinkClick r:id="rId3"/>
              </a:rPr>
              <a:t>urait.ru/bcode/568267</a:t>
            </a: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>
                <a:solidFill>
                  <a:srgbClr val="C00000"/>
                </a:solidFill>
              </a:rPr>
              <a:t>Ким, И. А. </a:t>
            </a:r>
            <a:r>
              <a:rPr lang="ru-RU" dirty="0" smtClean="0">
                <a:solidFill>
                  <a:srgbClr val="C00000"/>
                </a:solidFill>
              </a:rPr>
              <a:t>Основы </a:t>
            </a:r>
            <a:r>
              <a:rPr lang="ru-RU" dirty="0">
                <a:solidFill>
                  <a:srgbClr val="C00000"/>
                </a:solidFill>
              </a:rPr>
              <a:t>экономической теории : учебник и практикум для </a:t>
            </a:r>
            <a:r>
              <a:rPr lang="ru-RU" dirty="0" smtClean="0">
                <a:solidFill>
                  <a:srgbClr val="C00000"/>
                </a:solidFill>
              </a:rPr>
              <a:t>СПО</a:t>
            </a:r>
            <a:r>
              <a:rPr lang="ru-RU" dirty="0"/>
              <a:t> </a:t>
            </a:r>
            <a:r>
              <a:rPr lang="ru-RU" dirty="0" smtClean="0"/>
              <a:t>— </a:t>
            </a:r>
            <a:r>
              <a:rPr lang="ru-RU" dirty="0"/>
              <a:t>Москва : </a:t>
            </a:r>
            <a:r>
              <a:rPr lang="ru-RU" dirty="0" smtClean="0"/>
              <a:t>Юрайт</a:t>
            </a:r>
            <a:r>
              <a:rPr lang="ru-RU" dirty="0"/>
              <a:t>, 2025. — 348 с. </a:t>
            </a:r>
            <a:r>
              <a:rPr lang="ru-RU" dirty="0" smtClean="0"/>
              <a:t>— </a:t>
            </a:r>
            <a:r>
              <a:rPr lang="ru-RU" dirty="0"/>
              <a:t>URL: </a:t>
            </a:r>
            <a:r>
              <a:rPr lang="ru-RU" dirty="0">
                <a:hlinkClick r:id="rId4"/>
              </a:rPr>
              <a:t>https://</a:t>
            </a:r>
            <a:r>
              <a:rPr lang="ru-RU" dirty="0" smtClean="0">
                <a:hlinkClick r:id="rId4"/>
              </a:rPr>
              <a:t>urait.ru/bcode/563037</a:t>
            </a: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Гусева </a:t>
            </a:r>
            <a:r>
              <a:rPr lang="ru-RU" dirty="0"/>
              <a:t>П. А., </a:t>
            </a:r>
            <a:r>
              <a:rPr lang="ru-RU" dirty="0" err="1"/>
              <a:t>Стерхов</a:t>
            </a:r>
            <a:r>
              <a:rPr lang="ru-RU" dirty="0"/>
              <a:t> А. А. МОДЕЛЬ БАНКА БУДУЩЕГО В ЭКОНОМИЧЕСКОЙ ТЕОРИИ // Инновационная наука. 2024. №1-2. URL: </a:t>
            </a:r>
            <a:r>
              <a:rPr lang="ru-RU" dirty="0">
                <a:hlinkClick r:id="rId5"/>
              </a:rPr>
              <a:t>https://</a:t>
            </a:r>
            <a:r>
              <a:rPr lang="ru-RU" dirty="0" smtClean="0">
                <a:hlinkClick r:id="rId5"/>
              </a:rPr>
              <a:t>cyberleninka.ru/article/n/model-banka-buduschego-v-ekonomicheskoy-teorii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411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FC1C8-4C98-4857-B81F-6F5DE0CEA590}"/>
              </a:ext>
            </a:extLst>
          </p:cNvPr>
          <p:cNvSpPr txBox="1"/>
          <p:nvPr/>
        </p:nvSpPr>
        <p:spPr>
          <a:xfrm>
            <a:off x="1078713" y="173578"/>
            <a:ext cx="111132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3200" b="1" i="0" dirty="0" smtClean="0">
                <a:solidFill>
                  <a:srgbClr val="333333"/>
                </a:solidFill>
                <a:effectLst/>
                <a:latin typeface="Circe"/>
              </a:rPr>
              <a:t>Экономисты помогают измерять качество жизни.</a:t>
            </a:r>
            <a:endParaRPr lang="ru-RU" sz="3200" b="0" i="0" dirty="0">
              <a:solidFill>
                <a:srgbClr val="333333"/>
              </a:solidFill>
              <a:effectLst/>
              <a:latin typeface="Circe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078712" y="1143000"/>
            <a:ext cx="1096674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/>
              <a:t>Качество жизни </a:t>
            </a:r>
            <a:r>
              <a:rPr lang="ru-RU" sz="2400" dirty="0"/>
              <a:t>(англ. </a:t>
            </a:r>
            <a:r>
              <a:rPr lang="ru-RU" sz="2400" dirty="0" err="1"/>
              <a:t>Quality</a:t>
            </a:r>
            <a:r>
              <a:rPr lang="ru-RU" sz="2400" dirty="0"/>
              <a:t> </a:t>
            </a:r>
            <a:r>
              <a:rPr lang="ru-RU" sz="2400" dirty="0" err="1"/>
              <a:t>of</a:t>
            </a:r>
            <a:r>
              <a:rPr lang="ru-RU" sz="2400" dirty="0"/>
              <a:t> </a:t>
            </a:r>
            <a:r>
              <a:rPr lang="ru-RU" sz="2400" dirty="0" err="1"/>
              <a:t>Life</a:t>
            </a:r>
            <a:r>
              <a:rPr lang="ru-RU" sz="2400" dirty="0"/>
              <a:t>) — междисциплинарное понятие, характеризующее эффективность всех сторон жизнедеятельности человека, уровень удовлетворения материальных, духовных и социальных потребностей, уровень интеллектуального, культурного и физического развития, а также степень обеспечения безопасности </a:t>
            </a:r>
            <a:r>
              <a:rPr lang="ru-RU" sz="2400" dirty="0" smtClean="0"/>
              <a:t>жизни. </a:t>
            </a:r>
            <a:r>
              <a:rPr lang="ru-RU" sz="2400" dirty="0"/>
              <a:t>Согласно определению Всемирной организации здравоохранения (ВОЗ) этот термин охватывает </a:t>
            </a:r>
            <a:r>
              <a:rPr lang="ru-RU" sz="2400" b="1" dirty="0"/>
              <a:t>физическое, психологическое, эмоциональное и социальное здоровье человека, основанное на его восприятии своего места в </a:t>
            </a:r>
            <a:r>
              <a:rPr lang="ru-RU" sz="2400" b="1" dirty="0" smtClean="0"/>
              <a:t>обществе.</a:t>
            </a:r>
            <a:r>
              <a:rPr lang="ru-RU" sz="2400" dirty="0" smtClean="0"/>
              <a:t> </a:t>
            </a:r>
            <a:r>
              <a:rPr lang="ru-RU" sz="2400" dirty="0"/>
              <a:t>Качество жизни используется Организацией Объединённых Наций (ООН) для оценки и сравнения социального и экономического положения населения </a:t>
            </a:r>
            <a:r>
              <a:rPr lang="ru-RU" sz="2400" dirty="0" smtClean="0"/>
              <a:t>стран. </a:t>
            </a:r>
            <a:r>
              <a:rPr lang="ru-RU" sz="2400" dirty="0"/>
              <a:t>Качество жизни наиболее часто </a:t>
            </a:r>
            <a:r>
              <a:rPr lang="ru-RU" sz="2400" b="1" dirty="0"/>
              <a:t>характеризуют по показателям здравоохранения, образования, демографии, экономических условий, экологической обстановки, условия жизни, занятости и реализации конституционных </a:t>
            </a:r>
            <a:r>
              <a:rPr lang="ru-RU" sz="2400" b="1" dirty="0" smtClean="0"/>
              <a:t>прав</a:t>
            </a:r>
            <a:r>
              <a:rPr lang="ru-RU" b="1" dirty="0" smtClean="0"/>
              <a:t>.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457661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08FC1C8-4C98-4857-B81F-6F5DE0CEA590}"/>
              </a:ext>
            </a:extLst>
          </p:cNvPr>
          <p:cNvSpPr txBox="1"/>
          <p:nvPr/>
        </p:nvSpPr>
        <p:spPr>
          <a:xfrm>
            <a:off x="1078713" y="0"/>
            <a:ext cx="111132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ru-RU" sz="3200" b="1" i="0" dirty="0" smtClean="0">
                <a:solidFill>
                  <a:srgbClr val="333333"/>
                </a:solidFill>
                <a:effectLst/>
                <a:latin typeface="Circe"/>
              </a:rPr>
              <a:t>Экономисты помогают измерять качество жизни.</a:t>
            </a:r>
            <a:endParaRPr lang="ru-RU" sz="3200" b="0" i="0" dirty="0">
              <a:solidFill>
                <a:srgbClr val="333333"/>
              </a:solidFill>
              <a:effectLst/>
              <a:latin typeface="Circe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1272144" y="993501"/>
            <a:ext cx="1018475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Onest"/>
              </a:rPr>
              <a:t>Исследование использует девять факторов </a:t>
            </a:r>
            <a:r>
              <a:rPr lang="ru-RU" dirty="0">
                <a:latin typeface="var(--serif-font)"/>
              </a:rPr>
              <a:t>качества жизни</a:t>
            </a:r>
            <a:r>
              <a:rPr lang="ru-RU" dirty="0">
                <a:latin typeface="Onest"/>
              </a:rPr>
              <a:t> для определения оценки </a:t>
            </a:r>
            <a:r>
              <a:rPr lang="ru-RU" dirty="0" smtClean="0">
                <a:latin typeface="Onest"/>
              </a:rPr>
              <a:t>страны</a:t>
            </a:r>
            <a:r>
              <a:rPr lang="ru-RU" baseline="30000" dirty="0" smtClean="0">
                <a:latin typeface="var(--serif-font)"/>
              </a:rPr>
              <a:t>.</a:t>
            </a:r>
            <a:r>
              <a:rPr lang="ru-RU" dirty="0" smtClean="0">
                <a:latin typeface="var(--serif-font)"/>
              </a:rPr>
              <a:t> </a:t>
            </a:r>
            <a:r>
              <a:rPr lang="ru-RU" dirty="0" smtClean="0">
                <a:latin typeface="Onest"/>
              </a:rPr>
              <a:t>Ниже </a:t>
            </a:r>
            <a:r>
              <a:rPr lang="ru-RU" dirty="0">
                <a:latin typeface="Onest"/>
              </a:rPr>
              <a:t>следует описание показателей, которые учитывались при составлении рейтинга:</a:t>
            </a:r>
          </a:p>
          <a:p>
            <a:pPr>
              <a:buFont typeface="+mj-lt"/>
              <a:buAutoNum type="arabicPeriod"/>
            </a:pPr>
            <a:r>
              <a:rPr lang="ru-RU" b="1" dirty="0">
                <a:latin typeface="var(--serif-font)"/>
              </a:rPr>
              <a:t>Здоровье:</a:t>
            </a:r>
            <a:r>
              <a:rPr lang="ru-RU" dirty="0">
                <a:latin typeface="var(--serif-font)"/>
              </a:rPr>
              <a:t> Ожидаемая продолжительности жизни (в годах</a:t>
            </a:r>
            <a:r>
              <a:rPr lang="ru-RU">
                <a:latin typeface="var(--serif-font)"/>
              </a:rPr>
              <a:t>). </a:t>
            </a:r>
            <a:endParaRPr lang="ru-RU" smtClean="0">
              <a:latin typeface="var(--serif-font)"/>
            </a:endParaRPr>
          </a:p>
          <a:p>
            <a:pPr>
              <a:buFont typeface="+mj-lt"/>
              <a:buAutoNum type="arabicPeriod"/>
            </a:pPr>
            <a:r>
              <a:rPr lang="ru-RU" b="1" smtClean="0">
                <a:latin typeface="var(--serif-font)"/>
              </a:rPr>
              <a:t>Семейная </a:t>
            </a:r>
            <a:r>
              <a:rPr lang="ru-RU" b="1" dirty="0">
                <a:latin typeface="var(--serif-font)"/>
              </a:rPr>
              <a:t>жизнь:</a:t>
            </a:r>
            <a:r>
              <a:rPr lang="ru-RU" dirty="0">
                <a:latin typeface="var(--serif-font)"/>
              </a:rPr>
              <a:t> Уровень разводов (на 1 тыс. чел.), ставится оценка от 1 (мало разводов) до 5 (много разводов). </a:t>
            </a:r>
            <a:endParaRPr lang="ru-RU" dirty="0" smtClean="0">
              <a:latin typeface="var(--serif-font)"/>
            </a:endParaRPr>
          </a:p>
          <a:p>
            <a:pPr>
              <a:buFont typeface="+mj-lt"/>
              <a:buAutoNum type="arabicPeriod"/>
            </a:pPr>
            <a:r>
              <a:rPr lang="ru-RU" b="1" dirty="0" smtClean="0">
                <a:latin typeface="var(--serif-font)"/>
              </a:rPr>
              <a:t>Общественная </a:t>
            </a:r>
            <a:r>
              <a:rPr lang="ru-RU" b="1" dirty="0">
                <a:latin typeface="var(--serif-font)"/>
              </a:rPr>
              <a:t>жизнь:</a:t>
            </a:r>
            <a:r>
              <a:rPr lang="ru-RU" dirty="0">
                <a:latin typeface="var(--serif-font)"/>
              </a:rPr>
              <a:t> Переменная принимает значение 1, если в стране высокий уровень посещаемости церкви или профсоюзного </a:t>
            </a:r>
            <a:r>
              <a:rPr lang="ru-RU" dirty="0" smtClean="0">
                <a:latin typeface="var(--serif-font)"/>
              </a:rPr>
              <a:t>членства.</a:t>
            </a:r>
          </a:p>
          <a:p>
            <a:pPr>
              <a:buFont typeface="+mj-lt"/>
              <a:buAutoNum type="arabicPeriod"/>
            </a:pPr>
            <a:r>
              <a:rPr lang="ru-RU" b="1" dirty="0" smtClean="0">
                <a:latin typeface="var(--serif-font)"/>
              </a:rPr>
              <a:t>Материальное </a:t>
            </a:r>
            <a:r>
              <a:rPr lang="ru-RU" b="1" dirty="0">
                <a:latin typeface="var(--serif-font)"/>
              </a:rPr>
              <a:t>благополучие:</a:t>
            </a:r>
            <a:r>
              <a:rPr lang="ru-RU" dirty="0">
                <a:latin typeface="var(--serif-font)"/>
              </a:rPr>
              <a:t> ВВП на душу населения, Паритет покупательной способности</a:t>
            </a:r>
            <a:r>
              <a:rPr lang="ru-RU" dirty="0" smtClean="0">
                <a:latin typeface="var(--serif-font)"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ru-RU" b="1" dirty="0" smtClean="0">
                <a:latin typeface="var(--serif-font)"/>
              </a:rPr>
              <a:t> Политическая </a:t>
            </a:r>
            <a:r>
              <a:rPr lang="ru-RU" b="1" dirty="0">
                <a:latin typeface="var(--serif-font)"/>
              </a:rPr>
              <a:t>стабильность и безопасность:</a:t>
            </a:r>
            <a:r>
              <a:rPr lang="ru-RU" dirty="0">
                <a:latin typeface="var(--serif-font)"/>
              </a:rPr>
              <a:t> Рейтинги политической стабильности и безопасности. </a:t>
            </a:r>
          </a:p>
          <a:p>
            <a:pPr>
              <a:buFont typeface="+mj-lt"/>
              <a:buAutoNum type="arabicPeriod"/>
            </a:pPr>
            <a:r>
              <a:rPr lang="ru-RU" b="1" dirty="0" smtClean="0">
                <a:latin typeface="var(--serif-font)"/>
              </a:rPr>
              <a:t>Климат </a:t>
            </a:r>
            <a:r>
              <a:rPr lang="ru-RU" b="1" dirty="0">
                <a:latin typeface="var(--serif-font)"/>
              </a:rPr>
              <a:t>и география:</a:t>
            </a:r>
            <a:r>
              <a:rPr lang="ru-RU" dirty="0">
                <a:latin typeface="var(--serif-font)"/>
              </a:rPr>
              <a:t> Широта, для различения холодных и жарких </a:t>
            </a:r>
            <a:r>
              <a:rPr lang="ru-RU" dirty="0" smtClean="0">
                <a:latin typeface="var(--serif-font)"/>
              </a:rPr>
              <a:t>климатов.</a:t>
            </a:r>
          </a:p>
          <a:p>
            <a:pPr>
              <a:buFont typeface="+mj-lt"/>
              <a:buAutoNum type="arabicPeriod"/>
            </a:pPr>
            <a:r>
              <a:rPr lang="ru-RU" b="1" dirty="0" smtClean="0">
                <a:latin typeface="var(--serif-font)"/>
              </a:rPr>
              <a:t>Гарантия </a:t>
            </a:r>
            <a:r>
              <a:rPr lang="ru-RU" b="1" dirty="0">
                <a:latin typeface="var(--serif-font)"/>
              </a:rPr>
              <a:t>работы:</a:t>
            </a:r>
            <a:r>
              <a:rPr lang="ru-RU" dirty="0">
                <a:latin typeface="var(--serif-font)"/>
              </a:rPr>
              <a:t> Уровень безработицы (в процентах</a:t>
            </a:r>
            <a:r>
              <a:rPr lang="ru-RU" dirty="0" smtClean="0">
                <a:latin typeface="var(--serif-font)"/>
              </a:rPr>
              <a:t>).</a:t>
            </a:r>
          </a:p>
          <a:p>
            <a:pPr>
              <a:buFont typeface="+mj-lt"/>
              <a:buAutoNum type="arabicPeriod"/>
            </a:pPr>
            <a:r>
              <a:rPr lang="ru-RU" b="1" dirty="0" smtClean="0">
                <a:latin typeface="var(--serif-font)"/>
              </a:rPr>
              <a:t>Политическая </a:t>
            </a:r>
            <a:r>
              <a:rPr lang="ru-RU" b="1" dirty="0">
                <a:latin typeface="var(--serif-font)"/>
              </a:rPr>
              <a:t>свобода:</a:t>
            </a:r>
            <a:r>
              <a:rPr lang="ru-RU" dirty="0">
                <a:latin typeface="var(--serif-font)"/>
              </a:rPr>
              <a:t> Средний индекс политической и гражданской свободы. Шкала от 1 (полностью свободная) до 7 (несвободная). </a:t>
            </a:r>
            <a:endParaRPr lang="ru-RU" dirty="0" smtClean="0">
              <a:latin typeface="var(--serif-font)"/>
            </a:endParaRPr>
          </a:p>
          <a:p>
            <a:pPr>
              <a:buFont typeface="+mj-lt"/>
              <a:buAutoNum type="arabicPeriod"/>
            </a:pPr>
            <a:r>
              <a:rPr lang="ru-RU" b="1" dirty="0" smtClean="0">
                <a:latin typeface="var(--serif-font)"/>
              </a:rPr>
              <a:t>Гендерное </a:t>
            </a:r>
            <a:r>
              <a:rPr lang="ru-RU" b="1" dirty="0">
                <a:latin typeface="var(--serif-font)"/>
              </a:rPr>
              <a:t>равенство:</a:t>
            </a:r>
            <a:r>
              <a:rPr lang="ru-RU" dirty="0">
                <a:latin typeface="var(--serif-font)"/>
              </a:rPr>
              <a:t> Измеряется путём деления средней зарплаты женщин на зарплату мужчин. </a:t>
            </a:r>
            <a:endParaRPr lang="ru-RU" b="0" i="0" dirty="0">
              <a:effectLst/>
              <a:latin typeface="var(--serif-font)"/>
            </a:endParaRPr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2744043"/>
              </p:ext>
            </p:extLst>
          </p:nvPr>
        </p:nvGraphicFramePr>
        <p:xfrm>
          <a:off x="4786313" y="5941603"/>
          <a:ext cx="2619375" cy="52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Объект упаковщика для оболочки" showAsIcon="1" r:id="rId3" imgW="2619720" imgH="523800" progId="Package">
                  <p:embed/>
                </p:oleObj>
              </mc:Choice>
              <mc:Fallback>
                <p:oleObj name="Объект упаковщика для оболочки" showAsIcon="1" r:id="rId3" imgW="2619720" imgH="523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86313" y="5941603"/>
                        <a:ext cx="2619375" cy="52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347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70560" y="568960"/>
            <a:ext cx="11202992" cy="6091147"/>
          </a:xfrm>
        </p:spPr>
        <p:txBody>
          <a:bodyPr>
            <a:normAutofit/>
          </a:bodyPr>
          <a:lstStyle/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b="1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3100" b="1" i="1" dirty="0" smtClean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«Экономика»</a:t>
            </a:r>
            <a:r>
              <a:rPr lang="ru-RU" sz="3100" i="1" dirty="0" smtClean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(от греч. </a:t>
            </a:r>
            <a:r>
              <a:rPr lang="ru-RU" i="1" dirty="0" err="1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oikos</a:t>
            </a:r>
            <a:r>
              <a:rPr lang="ru-RU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— дом, домашнее хозяйство, и </a:t>
            </a:r>
            <a:r>
              <a:rPr lang="ru-RU" i="1" dirty="0" err="1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nomos</a:t>
            </a:r>
            <a:r>
              <a:rPr lang="ru-RU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— правило, знание) буквально — знание о ведении дома, хозяйства, домохозяйство. Для современного использования термина характерно его разделение на значения:</a:t>
            </a:r>
            <a:endParaRPr lang="ru-RU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endParaRPr lang="ru-RU" b="1" dirty="0">
              <a:solidFill>
                <a:srgbClr val="333333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b="1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3100" b="1" i="1" dirty="0" smtClean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Экономика как хозяйство</a:t>
            </a:r>
            <a:r>
              <a:rPr lang="ru-RU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— система хозяйствования, обеспечивающая общество материальными (вещественными) и нематериальными (духовными) благами.  </a:t>
            </a:r>
            <a:endParaRPr lang="ru-RU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endParaRPr lang="ru-RU" b="1" dirty="0">
              <a:solidFill>
                <a:srgbClr val="333333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b="1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ru-RU" sz="3100" b="1" i="1" dirty="0" smtClean="0">
                <a:solidFill>
                  <a:srgbClr val="7030A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Экономика как наука</a:t>
            </a:r>
            <a:r>
              <a:rPr lang="ru-RU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— наука, изучающая пути удовлетворения постоянно растущих потребностей общества в условиях ограниченности ресурсов.  Иначе говоря, она изучает производство, распределение и потребление различных товаров и услуг. Экономика — это совокупность конкретных (более узких и специализированных) экономических дисциплин: экономическая статистика, экономика труда и пр.</a:t>
            </a:r>
            <a:endParaRPr lang="ru-RU" sz="2400" dirty="0" smtClean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>
              <a:lnSpc>
                <a:spcPct val="107000"/>
              </a:lnSpc>
              <a:spcAft>
                <a:spcPts val="0"/>
              </a:spcAft>
              <a:buNone/>
            </a:pPr>
            <a:r>
              <a:rPr lang="ru-RU" dirty="0" smtClean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6684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1680" y="0"/>
            <a:ext cx="11450320" cy="1076960"/>
          </a:xfrm>
        </p:spPr>
        <p:txBody>
          <a:bodyPr>
            <a:normAutofit fontScale="90000"/>
          </a:bodyPr>
          <a:lstStyle/>
          <a:p>
            <a:r>
              <a:rPr lang="ru-RU" dirty="0"/>
              <a:t> Место экономической науки среди наук об обществе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80" y="1606574"/>
            <a:ext cx="11478748" cy="4190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080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1680" y="0"/>
            <a:ext cx="11450320" cy="1076960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rgbClr val="7030A0"/>
                </a:solidFill>
              </a:rPr>
              <a:t> Место экономической науки среди наук об обществе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80" y="1389107"/>
            <a:ext cx="11450320" cy="502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66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8144" y="0"/>
            <a:ext cx="11443856" cy="939800"/>
          </a:xfrm>
        </p:spPr>
        <p:txBody>
          <a:bodyPr>
            <a:noAutofit/>
          </a:bodyPr>
          <a:lstStyle/>
          <a:p>
            <a:r>
              <a:rPr lang="ru-RU" sz="4800" b="1" i="1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Этапы развития экономической науки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144" y="1753692"/>
            <a:ext cx="11443856" cy="272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883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1833</TotalTime>
  <Words>1934</Words>
  <Application>Microsoft Office PowerPoint</Application>
  <PresentationFormat>Широкоэкранный</PresentationFormat>
  <Paragraphs>218</Paragraphs>
  <Slides>36</Slides>
  <Notes>3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36</vt:i4>
      </vt:variant>
    </vt:vector>
  </HeadingPairs>
  <TitlesOfParts>
    <vt:vector size="49" baseType="lpstr">
      <vt:lpstr>Arial</vt:lpstr>
      <vt:lpstr>Calibri</vt:lpstr>
      <vt:lpstr>Circe</vt:lpstr>
      <vt:lpstr>Courier New</vt:lpstr>
      <vt:lpstr>Franklin Gothic Book</vt:lpstr>
      <vt:lpstr>Onest</vt:lpstr>
      <vt:lpstr>Symbol</vt:lpstr>
      <vt:lpstr>Times New Roman</vt:lpstr>
      <vt:lpstr>var(--serif-font)</vt:lpstr>
      <vt:lpstr>Wingdings</vt:lpstr>
      <vt:lpstr>YS Text</vt:lpstr>
      <vt:lpstr>Crop</vt:lpstr>
      <vt:lpstr>Объект упаковщика для оболочки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 Место экономической науки среди наук об обществе</vt:lpstr>
      <vt:lpstr> Место экономической науки среди наук об обществе</vt:lpstr>
      <vt:lpstr>Этапы развития экономической науки</vt:lpstr>
      <vt:lpstr>Презентация PowerPoint</vt:lpstr>
      <vt:lpstr>Основные разделы экономической науки</vt:lpstr>
      <vt:lpstr>Основные положения макро- и микроэкономики</vt:lpstr>
      <vt:lpstr>Презентация PowerPoint</vt:lpstr>
      <vt:lpstr>Презентация PowerPoint</vt:lpstr>
      <vt:lpstr>Понятие экономической системы</vt:lpstr>
      <vt:lpstr>Презентация PowerPoint</vt:lpstr>
      <vt:lpstr>Презентация PowerPoint</vt:lpstr>
      <vt:lpstr>Типы экономических систем</vt:lpstr>
      <vt:lpstr>Презентация PowerPoint</vt:lpstr>
      <vt:lpstr>Факторы производства</vt:lpstr>
      <vt:lpstr>Презентация PowerPoint</vt:lpstr>
      <vt:lpstr>Презентация PowerPoint</vt:lpstr>
      <vt:lpstr>Что такое альтернативные издержки?</vt:lpstr>
      <vt:lpstr>Виды альтернативных издержек</vt:lpstr>
      <vt:lpstr>Закон возрастания альтернативных издержек</vt:lpstr>
      <vt:lpstr> </vt:lpstr>
      <vt:lpstr>Экономический рост, экономический цикл и экономическое развитие</vt:lpstr>
      <vt:lpstr>Два пути достижения экономического роста</vt:lpstr>
      <vt:lpstr>Презентация PowerPoint</vt:lpstr>
      <vt:lpstr>Основные показатели уровня экономического развития:</vt:lpstr>
      <vt:lpstr>ВВП и ВНП</vt:lpstr>
      <vt:lpstr>Презентация PowerPoint</vt:lpstr>
      <vt:lpstr>ДОМАШНЕЕ ЗАДАНИЕ</vt:lpstr>
      <vt:lpstr>Составить доклад по плану. https://resh.edu.ru/subject/lesson/4104/start/98978/</vt:lpstr>
      <vt:lpstr>Презентация PowerPoint</vt:lpstr>
      <vt:lpstr>Рекомендованная литература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Марина Леденцова</cp:lastModifiedBy>
  <cp:revision>104</cp:revision>
  <dcterms:created xsi:type="dcterms:W3CDTF">2020-11-30T17:10:28Z</dcterms:created>
  <dcterms:modified xsi:type="dcterms:W3CDTF">2025-09-03T04:13:30Z</dcterms:modified>
</cp:coreProperties>
</file>

<file path=docProps/thumbnail.jpeg>
</file>